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148210d2bb34c98" /><Relationship Type="http://schemas.openxmlformats.org/officeDocument/2006/relationships/extended-properties" Target="/docProps/app.xml" Id="R160be2112e614cc3" /><Relationship Type="http://schemas.openxmlformats.org/officeDocument/2006/relationships/officeDocument" Target="/ppt/presentation.xml" Id="R7dbc5b221fd840c0" /></Relationships>
</file>

<file path=ppt/presentation.xml><?xml version="1.0" encoding="utf-8"?>
<p:presentation xmlns:p="http://schemas.openxmlformats.org/presentationml/2006/main">
  <p:sldMasterIdLst>
    <p:sldMasterId xmlns:r="http://schemas.openxmlformats.org/officeDocument/2006/relationships" id="2147483648" r:id="R67d727acbc804f8e"/>
  </p:sldMasterIdLst>
  <p:notesMasterIdLst>
    <p:notesMasterId xmlns:r="http://schemas.openxmlformats.org/officeDocument/2006/relationships" r:id="Rfabebf5f7a7b4b27"/>
  </p:notesMasterIdLst>
  <p:sldIdLst>
    <p:sldId xmlns:r="http://schemas.openxmlformats.org/officeDocument/2006/relationships" id="256" r:id="Rd86c35189a9544f9"/>
    <p:sldId xmlns:r="http://schemas.openxmlformats.org/officeDocument/2006/relationships" id="257" r:id="R0e216bd609d641a5"/>
    <p:sldId xmlns:r="http://schemas.openxmlformats.org/officeDocument/2006/relationships" id="258" r:id="Rb2e4ff42b3b44d80"/>
    <p:sldId xmlns:r="http://schemas.openxmlformats.org/officeDocument/2006/relationships" id="259" r:id="Ra30f159cfa544844"/>
    <p:sldId xmlns:r="http://schemas.openxmlformats.org/officeDocument/2006/relationships" id="260" r:id="R6576c1983e1242f2"/>
    <p:sldId xmlns:r="http://schemas.openxmlformats.org/officeDocument/2006/relationships" id="261" r:id="R397819660f61425c"/>
    <p:sldId xmlns:r="http://schemas.openxmlformats.org/officeDocument/2006/relationships" id="262" r:id="Refd2c0d7f5474970"/>
    <p:sldId xmlns:r="http://schemas.openxmlformats.org/officeDocument/2006/relationships" id="263" r:id="R8be1fa406d3c4827"/>
    <p:sldId xmlns:r="http://schemas.openxmlformats.org/officeDocument/2006/relationships" id="264" r:id="R5236deb2e4e141eb"/>
    <p:sldId xmlns:r="http://schemas.openxmlformats.org/officeDocument/2006/relationships" id="265" r:id="R3606e0b583d34b8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5b619a85024ba4" /><Relationship Type="http://schemas.openxmlformats.org/officeDocument/2006/relationships/slideMaster" Target="/ppt/slideMasters/slideMaster1.xml" Id="R67d727acbc804f8e" /><Relationship Type="http://schemas.openxmlformats.org/officeDocument/2006/relationships/notesMaster" Target="/ppt/notesMasters/notesMaster1.xml" Id="Rfabebf5f7a7b4b27" /><Relationship Type="http://schemas.openxmlformats.org/officeDocument/2006/relationships/presProps" Target="/ppt/presProps.xml" Id="R0b373da8cf464e63" /><Relationship Type="http://schemas.openxmlformats.org/officeDocument/2006/relationships/tableStyles" Target="/ppt/tableStyles.xml" Id="R1eb8bbdd90664b35" /><Relationship Type="http://schemas.openxmlformats.org/officeDocument/2006/relationships/slide" Target="/ppt/slides/slide1.xml" Id="Rd86c35189a9544f9" /><Relationship Type="http://schemas.openxmlformats.org/officeDocument/2006/relationships/slide" Target="/ppt/slides/slide2.xml" Id="R0e216bd609d641a5" /><Relationship Type="http://schemas.openxmlformats.org/officeDocument/2006/relationships/slide" Target="/ppt/slides/slide3.xml" Id="Rb2e4ff42b3b44d80" /><Relationship Type="http://schemas.openxmlformats.org/officeDocument/2006/relationships/slide" Target="/ppt/slides/slide4.xml" Id="Ra30f159cfa544844" /><Relationship Type="http://schemas.openxmlformats.org/officeDocument/2006/relationships/slide" Target="/ppt/slides/slide5.xml" Id="R6576c1983e1242f2" /><Relationship Type="http://schemas.openxmlformats.org/officeDocument/2006/relationships/slide" Target="/ppt/slides/slide6.xml" Id="R397819660f61425c" /><Relationship Type="http://schemas.openxmlformats.org/officeDocument/2006/relationships/slide" Target="/ppt/slides/slide7.xml" Id="Refd2c0d7f5474970" /><Relationship Type="http://schemas.openxmlformats.org/officeDocument/2006/relationships/slide" Target="/ppt/slides/slide8.xml" Id="R8be1fa406d3c4827" /><Relationship Type="http://schemas.openxmlformats.org/officeDocument/2006/relationships/slide" Target="/ppt/slides/slide9.xml" Id="R5236deb2e4e141eb" /><Relationship Type="http://schemas.openxmlformats.org/officeDocument/2006/relationships/slide" Target="/ppt/slides/slide10.xml" Id="R3606e0b583d34b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d0ff35469c042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16f5718bd6b4aba" /><Relationship Type="http://schemas.openxmlformats.org/officeDocument/2006/relationships/notesMaster" Target="/ppt/notesMasters/notesMaster1.xml" Id="Rd29c41573c5749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64a1a394294c52" /><Relationship Type="http://schemas.openxmlformats.org/officeDocument/2006/relationships/notesMaster" Target="/ppt/notesMasters/notesMaster1.xml" Id="R3aa55b1e3844416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0414eff825340e1" /><Relationship Type="http://schemas.openxmlformats.org/officeDocument/2006/relationships/notesMaster" Target="/ppt/notesMasters/notesMaster1.xml" Id="R1101c0c394af496d" /></Relationships>
</file>

<file path=ppt/notesSlides/_rels/notesSlide4.xml.rels>&#65279;<?xml version="1.0" encoding="utf-8"?><Relationships xmlns="http://schemas.openxmlformats.org/package/2006/relationships"><Relationship Type="http://schemas.openxmlformats.org/officeDocument/2006/relationships/slide" Target="/ppt/slides/slide4.xml" Id="R732a84b57dba4dc0" /><Relationship Type="http://schemas.openxmlformats.org/officeDocument/2006/relationships/notesMaster" Target="/ppt/notesMasters/notesMaster1.xml" Id="R4ac8b81d161d41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c2a360b1b74f4231" /><Relationship Type="http://schemas.openxmlformats.org/officeDocument/2006/relationships/notesMaster" Target="/ppt/notesMasters/notesMaster1.xml" Id="Rf90d4f7cb91d4e4a" /></Relationships>
</file>

<file path=ppt/notesSlides/_rels/notesSlide6.xml.rels>&#65279;<?xml version="1.0" encoding="utf-8"?><Relationships xmlns="http://schemas.openxmlformats.org/package/2006/relationships"><Relationship Type="http://schemas.openxmlformats.org/officeDocument/2006/relationships/slide" Target="/ppt/slides/slide6.xml" Id="Raad94e1aa9074abd" /><Relationship Type="http://schemas.openxmlformats.org/officeDocument/2006/relationships/notesMaster" Target="/ppt/notesMasters/notesMaster1.xml" Id="Rfed5c4a033904388" /></Relationships>
</file>

<file path=ppt/notesSlides/_rels/notesSlide7.xml.rels>&#65279;<?xml version="1.0" encoding="utf-8"?><Relationships xmlns="http://schemas.openxmlformats.org/package/2006/relationships"><Relationship Type="http://schemas.openxmlformats.org/officeDocument/2006/relationships/slide" Target="/ppt/slides/slide7.xml" Id="R194f8768a6084dfa" /><Relationship Type="http://schemas.openxmlformats.org/officeDocument/2006/relationships/notesMaster" Target="/ppt/notesMasters/notesMaster1.xml" Id="R46c3be1fbe3f4bb8"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4398fc2d2543de" /><Relationship Type="http://schemas.openxmlformats.org/officeDocument/2006/relationships/notesMaster" Target="/ppt/notesMasters/notesMaster1.xml" Id="Rd8ad48797a2548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055f819d7c4d4005" /><Relationship Type="http://schemas.openxmlformats.org/officeDocument/2006/relationships/notesMaster" Target="/ppt/notesMasters/notesMaster1.xml" Id="R90f3134145b242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66ae9803a954f2a" /><Relationship Type="http://schemas.openxmlformats.org/officeDocument/2006/relationships/notesMaster" Target="/ppt/notesMasters/notesMaster1.xml" Id="Re9fa603ddc7441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SermonLingo helps churches provide live translated captions and optional AI voice. This guide covers the guest experience, service setup, production features, costs and a first rehearsal. Sources: src/config/site.ts, src/config/pricing.ts. Artwork: existing public/images/dove-daylight.webp; logo: public/images/brand/sermonlingo-logo.png. Prices checked September 28,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src/config/languages.ts lists 54 caption languages and 13 live speech-to-speech voice languages. src/config/pricing.ts includes translated AI voice from Standard. Same-language captions can support guests who prefer reading. Feature availability depends on the plan, enabled languages and service configuration. Image is an existing website illustration, not a customer photograph or product screenshot: public/images/scene-sanctuary.webp.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src/components/realtime/public-listener-feed.tsx, src/config/languages.ts, src/components/console/service-setup-dialog.tsx. Use the QR code generated for the actual service. Listening requires a user gesture in supported browsers. Audio is AI-generated. No decorative QR code is presented as a working destination.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src/components/console/service-setup-dialog.tsx, src/components/console/live-stage.tsx and mic-check.tsx. A mixer connection may require a suitable audio interface or cable. Test the actual room and network before a service. Production requires a connected translation backend. Artwork: public/images/scene-booth.webp, an illustration rather than a real customer setup.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src/components/console/glossary-input.tsx, glossary-transfer.ts, history-panel.tsx and history-export.ts. Glossary import accepts .txt up to 100 KB, 200 terms and 80 characters per term. Imported terms remain a draft until saved. Exports contain captured captions for available languages, not a guaranteed complete recording transcript. SRT and WebVTT use caption commit times relative to the first exported caption, so timing must be aligned to the actual recording. Plan source: src/config/pricing.ts.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src/components/console/integrations-section.tsx, src/app/display/[serviceId]/page.tsx, src/app/embed/[serviceId]/page.tsx, src/config/pricing.ts and docs/STREAM_INGEST.md. Stage display can show up to four languages. Encoder ingest requires deployment of the configured stream-ingest gateway and credentials. Feature listing is not a claim that every church has integrations configured. Artwork: public/images/scene-stage.webp, an illustrative scene.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src/config/pricing.ts and src/config/site.ts, checked September 28, 2026. Standard includes 25 translation hours at $99/month with $4 overage, Advanced 100 at $299 with $3 overage, Premium 250 at $499 with $2 overage. Pay As You Go captions cost $5 per hour per target language. Premium setup is arranged with the team. These are selected capabilities, not an exhaustive feature matrix.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monthly estimate from published Pay As You Go pricing: 4 × 45 ÷ 60 × 2 = 6 translation hours, multiplied by $5 per translation hour = $30 before taxes and trial credit. This does not include rehearsal time or other spoken content, and does not include a voice plan. Sources: src/config/pricing.ts and src/components/home/pricing/estimate.ts.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Trial source: src/config/pricing.ts freeTrialHours = 4. The allowance is total translation time, not four hours for each language. A 30-minute rehearsal with two active target languages consumes 60 translated minutes. Trial eligibility depends on the account. Rehearsal steps are operational recommendations. Automated translation should be checked by fluent speakers.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Destinations in the SermonLingo site navigation: Try it on your phone opens /live/demo, Start free opens /app, Book a demo opens /demo, and current pricing is at /pricing. The public domain has not been configured in this repository, so this guide uses the exact website navigation labels instead of an unverified URL. The free trial provides four total translation hours. Human interpreters may still be needed for sensitive or high-nuance situations.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e9a81a016e342f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8e8ae53e7c4400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a8ff5feb71147a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b51b2ad21fe47e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3a75f4663a941b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3a4b94058f0400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486A1D4-55B5-488A-9DB7-11C984EAD4A0}"/>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E76245E-9A91-4A32-8517-F6F1BFA65B9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024FF38D-E75A-4E62-93FD-7D332359BC0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B98B7F85-1E63-42FF-9517-8550D952287F}"/>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E9561745-9C2F-4CA8-A67D-4432D1C39D7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4C77994-9382-4090-92F8-59F3C8470A3C}"/>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B4FD949-1D5C-4B5F-B86D-E80CA9114CC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47244A36-4C02-41D0-90D7-033DB6AAB9A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9079192D-C97A-4138-A586-EE4229BCF4C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56D5998-C0D7-4469-8FB0-C9652CE9CAF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1CB7AF6E-22AC-43DE-98E7-75CD423B628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83BF5EDA-54A1-4ED1-97C4-5946A2F6D97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4A8DE7B6-5A22-4621-89B0-898C4C81DE1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5F16219-F5BC-4E91-8C67-47DD59E23F0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A226144B-BFDE-47CD-80B5-C37160C51BD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8bdbad9d0d4364" /><Relationship Type="http://schemas.openxmlformats.org/officeDocument/2006/relationships/slideLayout" Target="/ppt/slideLayouts/slideLayout1.xml" Id="R8981048388ad46a4" /><Relationship Type="http://schemas.openxmlformats.org/officeDocument/2006/relationships/slideLayout" Target="/ppt/slideLayouts/slideLayout2.xml" Id="R5bf8e487c45948dc" /><Relationship Type="http://schemas.openxmlformats.org/officeDocument/2006/relationships/slideLayout" Target="/ppt/slideLayouts/slideLayout3.xml" Id="R7d936c244abd4ba1" /><Relationship Type="http://schemas.openxmlformats.org/officeDocument/2006/relationships/slideLayout" Target="/ppt/slideLayouts/slideLayout4.xml" Id="R9684e14f79de474f" /><Relationship Type="http://schemas.openxmlformats.org/officeDocument/2006/relationships/slideLayout" Target="/ppt/slideLayouts/slideLayout5.xml" Id="Rea264dde071b47a4" /><Relationship Type="http://schemas.openxmlformats.org/officeDocument/2006/relationships/slideLayout" Target="/ppt/slideLayouts/slideLayout6.xml" Id="R0330a84004dc46e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981048388ad46a4"/>
    <p:sldLayoutId xmlns:r="http://schemas.openxmlformats.org/officeDocument/2006/relationships" id="2147483650" r:id="R5bf8e487c45948dc"/>
    <p:sldLayoutId xmlns:r="http://schemas.openxmlformats.org/officeDocument/2006/relationships" id="2147483651" r:id="R7d936c244abd4ba1"/>
    <p:sldLayoutId xmlns:r="http://schemas.openxmlformats.org/officeDocument/2006/relationships" id="2147483652" r:id="R9684e14f79de474f"/>
    <p:sldLayoutId xmlns:r="http://schemas.openxmlformats.org/officeDocument/2006/relationships" id="2147483653" r:id="Rea264dde071b47a4"/>
    <p:sldLayoutId xmlns:r="http://schemas.openxmlformats.org/officeDocument/2006/relationships" id="2147483654" r:id="R0330a84004dc46e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b63e3f054324711" /><Relationship Type="http://schemas.openxmlformats.org/officeDocument/2006/relationships/image" Target="/ppt/media/image.png" Id="R9b18adb6d89743ce" /><Relationship Type="http://schemas.openxmlformats.org/officeDocument/2006/relationships/image" Target="/ppt/media/image2.png" Id="Rabf0cd6278694742" /><Relationship Type="http://schemas.openxmlformats.org/officeDocument/2006/relationships/notesSlide" Target="/ppt/notesSlides/notesSlide1.xml" Id="Rebdbb1c33e3d4d8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5855e523e944055" /><Relationship Type="http://schemas.openxmlformats.org/officeDocument/2006/relationships/image" Target="/ppt/media/image3.png" Id="R41cbe87c43ed45c9" /><Relationship Type="http://schemas.openxmlformats.org/officeDocument/2006/relationships/notesSlide" Target="/ppt/notesSlides/notesSlide2.xml" Id="R120b28b3f562493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6363cca08554228" /><Relationship Type="http://schemas.openxmlformats.org/officeDocument/2006/relationships/notesSlide" Target="/ppt/notesSlides/notesSlide3.xml" Id="Rce63dbcdf6084e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3de5bf0982a4fc8" /><Relationship Type="http://schemas.openxmlformats.org/officeDocument/2006/relationships/image" Target="/ppt/media/image4.png" Id="R2f299b99b7a34ea0" /><Relationship Type="http://schemas.openxmlformats.org/officeDocument/2006/relationships/notesSlide" Target="/ppt/notesSlides/notesSlide4.xml" Id="R8d1197f2a66e42a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b867535d98a4ea6" /><Relationship Type="http://schemas.openxmlformats.org/officeDocument/2006/relationships/notesSlide" Target="/ppt/notesSlides/notesSlide5.xml" Id="R4356158b6178408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6f66ef802c1471a" /><Relationship Type="http://schemas.openxmlformats.org/officeDocument/2006/relationships/image" Target="/ppt/media/image5.png" Id="R876ccc6d393243e2" /><Relationship Type="http://schemas.openxmlformats.org/officeDocument/2006/relationships/notesSlide" Target="/ppt/notesSlides/notesSlide6.xml" Id="R4fcbbe8f0ea04d4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447aad230174a70" /><Relationship Type="http://schemas.openxmlformats.org/officeDocument/2006/relationships/notesSlide" Target="/ppt/notesSlides/notesSlide7.xml" Id="R3881e54108bd4b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d4f290b3e2d4023" /><Relationship Type="http://schemas.openxmlformats.org/officeDocument/2006/relationships/notesSlide" Target="/ppt/notesSlides/notesSlide8.xml" Id="R6a8a5f4eb61f42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9f7329cf97943fd" /><Relationship Type="http://schemas.openxmlformats.org/officeDocument/2006/relationships/notesSlide" Target="/ppt/notesSlides/notesSlide9.xml" Id="R33c598dffd834c1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384910559d648ae" /><Relationship Type="http://schemas.openxmlformats.org/officeDocument/2006/relationships/notesSlide" Target="/ppt/notesSlides/notesSlide10.xml" Id="Rffc5f23d5cb741a8" /></Relationships>
</file>

<file path=ppt/slides/slide1.xml><?xml version="1.0" encoding="utf-8"?>
<p:sld xmlns:p="http://schemas.openxmlformats.org/presentationml/2006/main">
  <p:cSld>
    <p:bg>
      <p:bgPr>
        <a:solidFill xmlns:a="http://schemas.openxmlformats.org/drawingml/2006/main">
          <a:srgbClr val="EAF4FF"/>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b18adb6d89743ce"/>
          <a:stretch xmlns:a="http://schemas.openxmlformats.org/drawingml/2006/main"/>
        </p:blipFill>
        <p:spPr>
          <a:xfrm xmlns:a="http://schemas.openxmlformats.org/drawingml/2006/main">
            <a:off x="571500" y="4572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4FAC94-6E85-4281-A7B2-4CEFC19D8034}"/>
              </a:ext>
            </a:extLst>
          </p:cNvPr>
          <p:cNvSpPr>
            <a:spLocks xmlns:a="http://schemas.openxmlformats.org/drawingml/2006/main" noGrp="1"/>
          </p:cNvSpPr>
          <p:nvPr/>
        </p:nvSpPr>
        <p:spPr>
          <a:xfrm xmlns:a="http://schemas.openxmlformats.org/drawingml/2006/main">
            <a:off x="1314450" y="628650"/>
            <a:ext cx="685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1">
                <a:solidFill>
                  <a:srgbClr val="1D5FC7"/>
                </a:solidFill>
                <a:latin typeface="Arial"/>
                <a:ea typeface="Arial"/>
                <a:cs typeface="Arial"/>
              </a:defRPr>
            </a:pPr>
            <a:r>
              <a:rPr sz="1800" b="1">
                <a:solidFill>
                  <a:srgbClr val="1D5FC7"/>
                </a:solidFill>
                <a:latin typeface="Arial"/>
                <a:ea typeface="Arial"/>
                <a:cs typeface="Arial"/>
              </a:rPr>
              <a:t>SermonLingo</a:t>
            </a:r>
          </a:p>
        </p:txBody>
      </p:sp>
      <p:sp>
        <p:nvSpPr>
          <p:cNvPr id="3" name="">
            <a:extLst xmlns:a="http://schemas.openxmlformats.org/drawingml/2006/main">
              <a:ext uri="{FF2B5EF4-FFF2-40B4-BE49-F238E27FC236}">
                <a16:creationId xmlns:a16="http://schemas.microsoft.com/office/drawing/2014/main" id="{1686021A-D3DF-4FC4-8A96-19350E7CCDE5}"/>
              </a:ext>
            </a:extLst>
          </p:cNvPr>
          <p:cNvSpPr>
            <a:spLocks xmlns:a="http://schemas.openxmlformats.org/drawingml/2006/main" noGrp="1"/>
          </p:cNvSpPr>
          <p:nvPr/>
        </p:nvSpPr>
        <p:spPr>
          <a:xfrm xmlns:a="http://schemas.openxmlformats.org/drawingml/2006/main">
            <a:off x="609600" y="1752600"/>
            <a:ext cx="700087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5250" b="0">
                <a:solidFill>
                  <a:srgbClr val="0B1A33"/>
                </a:solidFill>
                <a:latin typeface="Georgia"/>
                <a:ea typeface="Georgia"/>
                <a:cs typeface="Georgia"/>
              </a:defRPr>
            </a:pPr>
            <a:r>
              <a:rPr sz="5250" b="0">
                <a:solidFill>
                  <a:srgbClr val="0B1A33"/>
                </a:solidFill>
                <a:latin typeface="Georgia"/>
                <a:ea typeface="Georgia"/>
                <a:cs typeface="Georgia"/>
              </a:rPr>
              <a:t>Live translation</a:t>
            </a:r>
          </a:p>
          <a:p xmlns:a="http://schemas.openxmlformats.org/drawingml/2006/main">
            <a:pPr>
              <a:lnSpc>
                <a:spcPct val="117000"/>
              </a:lnSpc>
              <a:buNone/>
              <a:defRPr sz="5250" b="0">
                <a:solidFill>
                  <a:srgbClr val="0B1A33"/>
                </a:solidFill>
                <a:latin typeface="Georgia"/>
                <a:ea typeface="Georgia"/>
                <a:cs typeface="Georgia"/>
              </a:defRPr>
            </a:pPr>
            <a:r>
              <a:rPr sz="5250" b="0">
                <a:solidFill>
                  <a:srgbClr val="0B1A33"/>
                </a:solidFill>
                <a:latin typeface="Georgia"/>
                <a:ea typeface="Georgia"/>
                <a:cs typeface="Georgia"/>
              </a:rPr>
              <a:t>for your church</a:t>
            </a:r>
          </a:p>
        </p:txBody>
      </p:sp>
      <p:sp>
        <p:nvSpPr>
          <p:cNvPr id="4" name="">
            <a:extLst xmlns:a="http://schemas.openxmlformats.org/drawingml/2006/main">
              <a:ext uri="{FF2B5EF4-FFF2-40B4-BE49-F238E27FC236}">
                <a16:creationId xmlns:a16="http://schemas.microsoft.com/office/drawing/2014/main" id="{6B94ECD5-2F78-4C59-AEF8-113937D5BA73}"/>
              </a:ext>
            </a:extLst>
          </p:cNvPr>
          <p:cNvSpPr>
            <a:spLocks xmlns:a="http://schemas.openxmlformats.org/drawingml/2006/main" noGrp="1"/>
          </p:cNvSpPr>
          <p:nvPr/>
        </p:nvSpPr>
        <p:spPr>
          <a:xfrm xmlns:a="http://schemas.openxmlformats.org/drawingml/2006/main">
            <a:off x="647700" y="4038600"/>
            <a:ext cx="685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0">
                <a:solidFill>
                  <a:srgbClr val="51607A"/>
                </a:solidFill>
                <a:latin typeface="Arial"/>
                <a:ea typeface="Arial"/>
                <a:cs typeface="Arial"/>
              </a:defRPr>
            </a:pPr>
            <a:r>
              <a:rPr sz="2175" b="0">
                <a:solidFill>
                  <a:srgbClr val="51607A"/>
                </a:solidFill>
                <a:latin typeface="Arial"/>
                <a:ea typeface="Arial"/>
                <a:cs typeface="Arial"/>
              </a:rPr>
              <a:t>Live captions and translated AI voice</a:t>
            </a:r>
          </a:p>
          <a:p xmlns:a="http://schemas.openxmlformats.org/drawingml/2006/main">
            <a:pPr>
              <a:lnSpc>
                <a:spcPct val="117000"/>
              </a:lnSpc>
              <a:buNone/>
              <a:defRPr sz="2175" b="0">
                <a:solidFill>
                  <a:srgbClr val="51607A"/>
                </a:solidFill>
                <a:latin typeface="Arial"/>
                <a:ea typeface="Arial"/>
                <a:cs typeface="Arial"/>
              </a:defRPr>
            </a:pPr>
            <a:r>
              <a:rPr sz="2175" b="0">
                <a:solidFill>
                  <a:srgbClr val="51607A"/>
                </a:solidFill>
                <a:latin typeface="Arial"/>
                <a:ea typeface="Arial"/>
                <a:cs typeface="Arial"/>
              </a:rPr>
              <a:t>on the phones your guests already have.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bf0cd6278694742"/>
          <a:stretch xmlns:a="http://schemas.openxmlformats.org/drawingml/2006/main"/>
        </p:blipFill>
        <p:spPr>
          <a:xfrm xmlns:a="http://schemas.openxmlformats.org/drawingml/2006/main">
            <a:off x="7505700" y="1428750"/>
            <a:ext cx="3810000" cy="3810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26B3A13-E181-4926-AAEC-D1DBB699FAB1}"/>
              </a:ext>
            </a:extLst>
          </p:cNvPr>
          <p:cNvSpPr>
            <a:spLocks xmlns:a="http://schemas.openxmlformats.org/drawingml/2006/main" noGrp="1"/>
          </p:cNvSpPr>
          <p:nvPr/>
        </p:nvSpPr>
        <p:spPr>
          <a:xfrm xmlns:a="http://schemas.openxmlformats.org/drawingml/2006/main">
            <a:off x="647700" y="5610225"/>
            <a:ext cx="1038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0B1A33"/>
                </a:solidFill>
                <a:latin typeface="Arial"/>
                <a:ea typeface="Arial"/>
                <a:cs typeface="Arial"/>
              </a:defRPr>
            </a:pPr>
            <a:r>
              <a:rPr sz="1875" b="0">
                <a:solidFill>
                  <a:srgbClr val="0B1A33"/>
                </a:solidFill>
                <a:latin typeface="Arial"/>
                <a:ea typeface="Arial"/>
                <a:cs typeface="Arial"/>
              </a:rPr>
              <a:t>A guide for pastors, ministry leaders and volunteers</a:t>
            </a:r>
          </a:p>
        </p:txBody>
      </p:sp>
      <p:sp>
        <p:nvSpPr>
          <p:cNvPr id="7" name="">
            <a:extLst xmlns:a="http://schemas.openxmlformats.org/drawingml/2006/main">
              <a:ext uri="{FF2B5EF4-FFF2-40B4-BE49-F238E27FC236}">
                <a16:creationId xmlns:a16="http://schemas.microsoft.com/office/drawing/2014/main" id="{12F109AA-60FC-4039-B422-D2A624DFA8DA}"/>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8" name="">
            <a:extLst xmlns:a="http://schemas.openxmlformats.org/drawingml/2006/main">
              <a:ext uri="{FF2B5EF4-FFF2-40B4-BE49-F238E27FC236}">
                <a16:creationId xmlns:a16="http://schemas.microsoft.com/office/drawing/2014/main" id="{C2CFB4C3-5B39-428C-BD3E-C73A7D64E3ED}"/>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01</a:t>
            </a:r>
          </a:p>
        </p:txBody>
      </p:sp>
    </p:spTree>
    <p:extLst>
      <p:ext uri="{BB962C8B-B14F-4D97-AF65-F5344CB8AC3E}">
        <p14:creationId xmlns:p14="http://schemas.microsoft.com/office/powerpoint/2010/main" val="1350246991"/>
      </p:ext>
    </p:extLst>
  </p:cSld>
</p:sld>
</file>

<file path=ppt/slides/slide2.xml><?xml version="1.0" encoding="utf-8"?>
<p:sld xmlns:p="http://schemas.openxmlformats.org/presentationml/2006/main">
  <p:cSld>
    <p:bg>
      <p:bgPr>
        <a:solidFill xmlns:a="http://schemas.openxmlformats.org/drawingml/2006/main">
          <a:srgbClr val="F6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02E2897-23C1-4BFD-8C2C-30E3DCB59FED}"/>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One service, more people included</a:t>
            </a:r>
          </a:p>
        </p:txBody>
      </p:sp>
      <p:sp>
        <p:nvSpPr>
          <p:cNvPr id="2" name="">
            <a:extLst xmlns:a="http://schemas.openxmlformats.org/drawingml/2006/main">
              <a:ext uri="{FF2B5EF4-FFF2-40B4-BE49-F238E27FC236}">
                <a16:creationId xmlns:a16="http://schemas.microsoft.com/office/drawing/2014/main" id="{BC646E81-4DDD-4C75-82C5-E9C7D131BE68}"/>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Guests can follow the message in a language they understand.</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1cbe87c43ed45c9"/>
          <a:stretch xmlns:a="http://schemas.openxmlformats.org/drawingml/2006/main"/>
        </p:blipFill>
        <p:spPr>
          <a:xfrm xmlns:a="http://schemas.openxmlformats.org/drawingml/2006/main">
            <a:off x="647700" y="2106613"/>
            <a:ext cx="5181600" cy="34544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3B5D190-5AF3-4711-859D-6D0D6B6426FC}"/>
              </a:ext>
            </a:extLst>
          </p:cNvPr>
          <p:cNvSpPr>
            <a:spLocks xmlns:a="http://schemas.openxmlformats.org/drawingml/2006/main" noGrp="1"/>
          </p:cNvSpPr>
          <p:nvPr/>
        </p:nvSpPr>
        <p:spPr>
          <a:xfrm xmlns:a="http://schemas.openxmlformats.org/drawingml/2006/main">
            <a:off x="647700" y="5695950"/>
            <a:ext cx="5181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350" b="0">
                <a:solidFill>
                  <a:srgbClr val="51607A"/>
                </a:solidFill>
                <a:latin typeface="Arial"/>
                <a:ea typeface="Arial"/>
                <a:cs typeface="Arial"/>
              </a:defRPr>
            </a:pPr>
            <a:r>
              <a:rPr sz="1350" b="0">
                <a:solidFill>
                  <a:srgbClr val="51607A"/>
                </a:solidFill>
                <a:latin typeface="Arial"/>
                <a:ea typeface="Arial"/>
                <a:cs typeface="Arial"/>
              </a:rPr>
              <a:t>Illustrative scene</a:t>
            </a:r>
          </a:p>
        </p:txBody>
      </p:sp>
      <p:sp>
        <p:nvSpPr>
          <p:cNvPr id="5" name="">
            <a:extLst xmlns:a="http://schemas.openxmlformats.org/drawingml/2006/main">
              <a:ext uri="{FF2B5EF4-FFF2-40B4-BE49-F238E27FC236}">
                <a16:creationId xmlns:a16="http://schemas.microsoft.com/office/drawing/2014/main" id="{5CF1763F-FFF4-4DE9-9677-EB46180EE639}"/>
              </a:ext>
            </a:extLst>
          </p:cNvPr>
          <p:cNvSpPr>
            <a:spLocks xmlns:a="http://schemas.openxmlformats.org/drawingml/2006/main" noGrp="1"/>
          </p:cNvSpPr>
          <p:nvPr/>
        </p:nvSpPr>
        <p:spPr>
          <a:xfrm xmlns:a="http://schemas.openxmlformats.org/drawingml/2006/main">
            <a:off x="6257925" y="2095500"/>
            <a:ext cx="5238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250" b="1">
                <a:solidFill>
                  <a:srgbClr val="0B1A33"/>
                </a:solidFill>
                <a:latin typeface="Arial"/>
                <a:ea typeface="Arial"/>
                <a:cs typeface="Arial"/>
              </a:defRPr>
            </a:pPr>
            <a:r>
              <a:rPr sz="2250" b="1">
                <a:solidFill>
                  <a:srgbClr val="0B1A33"/>
                </a:solidFill>
                <a:latin typeface="Arial"/>
                <a:ea typeface="Arial"/>
                <a:cs typeface="Arial"/>
              </a:rPr>
              <a:t>For multilingual congregations</a:t>
            </a:r>
          </a:p>
        </p:txBody>
      </p:sp>
      <p:sp>
        <p:nvSpPr>
          <p:cNvPr id="6" name="">
            <a:extLst xmlns:a="http://schemas.openxmlformats.org/drawingml/2006/main">
              <a:ext uri="{FF2B5EF4-FFF2-40B4-BE49-F238E27FC236}">
                <a16:creationId xmlns:a16="http://schemas.microsoft.com/office/drawing/2014/main" id="{0EAB2DC4-B86A-4F4B-B49C-D78498AB7A20}"/>
              </a:ext>
            </a:extLst>
          </p:cNvPr>
          <p:cNvSpPr>
            <a:spLocks xmlns:a="http://schemas.openxmlformats.org/drawingml/2006/main" noGrp="1"/>
          </p:cNvSpPr>
          <p:nvPr/>
        </p:nvSpPr>
        <p:spPr>
          <a:xfrm xmlns:a="http://schemas.openxmlformats.org/drawingml/2006/main">
            <a:off x="6257925" y="2590800"/>
            <a:ext cx="5238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Offer live captions in 50+ languages.</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Choose the languages for each service,</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then let each guest select their own.</a:t>
            </a:r>
          </a:p>
        </p:txBody>
      </p:sp>
      <p:sp>
        <p:nvSpPr>
          <p:cNvPr id="7" name="">
            <a:extLst xmlns:a="http://schemas.openxmlformats.org/drawingml/2006/main">
              <a:ext uri="{FF2B5EF4-FFF2-40B4-BE49-F238E27FC236}">
                <a16:creationId xmlns:a16="http://schemas.microsoft.com/office/drawing/2014/main" id="{C3B2EBB4-F458-48F4-8470-CD1EB2759AF4}"/>
              </a:ext>
            </a:extLst>
          </p:cNvPr>
          <p:cNvSpPr>
            <a:spLocks xmlns:a="http://schemas.openxmlformats.org/drawingml/2006/main" noGrp="1"/>
          </p:cNvSpPr>
          <p:nvPr/>
        </p:nvSpPr>
        <p:spPr>
          <a:xfrm xmlns:a="http://schemas.openxmlformats.org/drawingml/2006/main">
            <a:off x="6257925" y="3924300"/>
            <a:ext cx="5238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250" b="1">
                <a:solidFill>
                  <a:srgbClr val="0B1A33"/>
                </a:solidFill>
                <a:latin typeface="Arial"/>
                <a:ea typeface="Arial"/>
                <a:cs typeface="Arial"/>
              </a:defRPr>
            </a:pPr>
            <a:r>
              <a:rPr sz="2250" b="1">
                <a:solidFill>
                  <a:srgbClr val="0B1A33"/>
                </a:solidFill>
                <a:latin typeface="Arial"/>
                <a:ea typeface="Arial"/>
                <a:cs typeface="Arial"/>
              </a:rPr>
              <a:t>For guests who prefer listening</a:t>
            </a:r>
          </a:p>
        </p:txBody>
      </p:sp>
      <p:sp>
        <p:nvSpPr>
          <p:cNvPr id="8" name="">
            <a:extLst xmlns:a="http://schemas.openxmlformats.org/drawingml/2006/main">
              <a:ext uri="{FF2B5EF4-FFF2-40B4-BE49-F238E27FC236}">
                <a16:creationId xmlns:a16="http://schemas.microsoft.com/office/drawing/2014/main" id="{33264071-DA94-4F2D-AEF2-4C750F98C8E7}"/>
              </a:ext>
            </a:extLst>
          </p:cNvPr>
          <p:cNvSpPr>
            <a:spLocks xmlns:a="http://schemas.openxmlformats.org/drawingml/2006/main" noGrp="1"/>
          </p:cNvSpPr>
          <p:nvPr/>
        </p:nvSpPr>
        <p:spPr>
          <a:xfrm xmlns:a="http://schemas.openxmlformats.org/drawingml/2006/main">
            <a:off x="6257925" y="4438650"/>
            <a:ext cx="5238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AI voice is available in 13 live voice</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languages on eligible plans. Guests</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can listen with their own headphones.</a:t>
            </a:r>
          </a:p>
        </p:txBody>
      </p:sp>
      <p:sp>
        <p:nvSpPr>
          <p:cNvPr id="9" name="">
            <a:extLst xmlns:a="http://schemas.openxmlformats.org/drawingml/2006/main">
              <a:ext uri="{FF2B5EF4-FFF2-40B4-BE49-F238E27FC236}">
                <a16:creationId xmlns:a16="http://schemas.microsoft.com/office/drawing/2014/main" id="{0E0928B9-8F7B-4AA4-A47C-9199826382B4}"/>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10" name="">
            <a:extLst xmlns:a="http://schemas.openxmlformats.org/drawingml/2006/main">
              <a:ext uri="{FF2B5EF4-FFF2-40B4-BE49-F238E27FC236}">
                <a16:creationId xmlns:a16="http://schemas.microsoft.com/office/drawing/2014/main" id="{24E516C1-FD73-4CE5-B23D-A3190E94300F}"/>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02</a:t>
            </a:r>
          </a:p>
        </p:txBody>
      </p:sp>
    </p:spTree>
    <p:extLst>
      <p:ext uri="{BB962C8B-B14F-4D97-AF65-F5344CB8AC3E}">
        <p14:creationId xmlns:p14="http://schemas.microsoft.com/office/powerpoint/2010/main" val="556614468"/>
      </p:ext>
    </p:extLst>
  </p:cSld>
</p:sld>
</file>

<file path=ppt/slides/slide3.xml><?xml version="1.0" encoding="utf-8"?>
<p:sld xmlns:p="http://schemas.openxmlformats.org/presentationml/2006/main">
  <p:cSld>
    <p:bg>
      <p:bgPr>
        <a:solidFill xmlns:a="http://schemas.openxmlformats.org/drawingml/2006/main">
          <a:srgbClr val="EAF4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3B7E1BC-726B-45D8-86C2-5A8AA3E51B00}"/>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How guests join</a:t>
            </a:r>
          </a:p>
        </p:txBody>
      </p:sp>
      <p:sp>
        <p:nvSpPr>
          <p:cNvPr id="2" name="">
            <a:extLst xmlns:a="http://schemas.openxmlformats.org/drawingml/2006/main">
              <a:ext uri="{FF2B5EF4-FFF2-40B4-BE49-F238E27FC236}">
                <a16:creationId xmlns:a16="http://schemas.microsoft.com/office/drawing/2014/main" id="{ED5D5A79-642E-4140-ACA3-08F0FF6673BC}"/>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A browser link or QR code opens the service on their phone.</a:t>
            </a:r>
          </a:p>
        </p:txBody>
      </p:sp>
      <p:sp>
        <p:nvSpPr>
          <p:cNvPr id="3" name="">
            <a:extLst xmlns:a="http://schemas.openxmlformats.org/drawingml/2006/main">
              <a:ext uri="{FF2B5EF4-FFF2-40B4-BE49-F238E27FC236}">
                <a16:creationId xmlns:a16="http://schemas.microsoft.com/office/drawing/2014/main" id="{3434BBAF-C74F-4AA4-9AA1-611CF00961A3}"/>
              </a:ext>
            </a:extLst>
          </p:cNvPr>
          <p:cNvSpPr>
            <a:spLocks xmlns:a="http://schemas.openxmlformats.org/drawingml/2006/main" noGrp="1"/>
          </p:cNvSpPr>
          <p:nvPr/>
        </p:nvSpPr>
        <p:spPr>
          <a:xfrm xmlns:a="http://schemas.openxmlformats.org/drawingml/2006/main">
            <a:off x="647700" y="2009775"/>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01</a:t>
            </a:r>
          </a:p>
        </p:txBody>
      </p:sp>
      <p:sp>
        <p:nvSpPr>
          <p:cNvPr id="4" name="">
            <a:extLst xmlns:a="http://schemas.openxmlformats.org/drawingml/2006/main">
              <a:ext uri="{FF2B5EF4-FFF2-40B4-BE49-F238E27FC236}">
                <a16:creationId xmlns:a16="http://schemas.microsoft.com/office/drawing/2014/main" id="{A8EE0B8B-C324-496E-A673-2DA80C381D41}"/>
              </a:ext>
            </a:extLst>
          </p:cNvPr>
          <p:cNvSpPr>
            <a:spLocks xmlns:a="http://schemas.openxmlformats.org/drawingml/2006/main" noGrp="1"/>
          </p:cNvSpPr>
          <p:nvPr/>
        </p:nvSpPr>
        <p:spPr>
          <a:xfrm xmlns:a="http://schemas.openxmlformats.org/drawingml/2006/main">
            <a:off x="1276350" y="2047875"/>
            <a:ext cx="10210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Open the service</a:t>
            </a:r>
          </a:p>
        </p:txBody>
      </p:sp>
      <p:sp>
        <p:nvSpPr>
          <p:cNvPr id="5" name="">
            <a:extLst xmlns:a="http://schemas.openxmlformats.org/drawingml/2006/main">
              <a:ext uri="{FF2B5EF4-FFF2-40B4-BE49-F238E27FC236}">
                <a16:creationId xmlns:a16="http://schemas.microsoft.com/office/drawing/2014/main" id="{DF033ABE-1E2B-4EB4-B802-92A29D9BF302}"/>
              </a:ext>
            </a:extLst>
          </p:cNvPr>
          <p:cNvSpPr>
            <a:spLocks xmlns:a="http://schemas.openxmlformats.org/drawingml/2006/main" noGrp="1"/>
          </p:cNvSpPr>
          <p:nvPr/>
        </p:nvSpPr>
        <p:spPr>
          <a:xfrm xmlns:a="http://schemas.openxmlformats.org/drawingml/2006/main">
            <a:off x="1276350" y="2457450"/>
            <a:ext cx="10210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The welcome team shares the service QR code or listener link.</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Guests do not need to install an app or create an account.</a:t>
            </a:r>
          </a:p>
        </p:txBody>
      </p:sp>
      <p:sp>
        <p:nvSpPr>
          <p:cNvPr id="6" name="">
            <a:extLst xmlns:a="http://schemas.openxmlformats.org/drawingml/2006/main">
              <a:ext uri="{FF2B5EF4-FFF2-40B4-BE49-F238E27FC236}">
                <a16:creationId xmlns:a16="http://schemas.microsoft.com/office/drawing/2014/main" id="{3615FB1F-F413-4B3B-ADD1-755317B28FF1}"/>
              </a:ext>
            </a:extLst>
          </p:cNvPr>
          <p:cNvSpPr>
            <a:spLocks xmlns:a="http://schemas.openxmlformats.org/drawingml/2006/main" noGrp="1"/>
          </p:cNvSpPr>
          <p:nvPr/>
        </p:nvSpPr>
        <p:spPr>
          <a:xfrm xmlns:a="http://schemas.openxmlformats.org/drawingml/2006/main">
            <a:off x="647700" y="3324225"/>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02</a:t>
            </a:r>
          </a:p>
        </p:txBody>
      </p:sp>
      <p:sp>
        <p:nvSpPr>
          <p:cNvPr id="7" name="">
            <a:extLst xmlns:a="http://schemas.openxmlformats.org/drawingml/2006/main">
              <a:ext uri="{FF2B5EF4-FFF2-40B4-BE49-F238E27FC236}">
                <a16:creationId xmlns:a16="http://schemas.microsoft.com/office/drawing/2014/main" id="{5406854B-EAA7-4102-9860-EE34A72ED112}"/>
              </a:ext>
            </a:extLst>
          </p:cNvPr>
          <p:cNvSpPr>
            <a:spLocks xmlns:a="http://schemas.openxmlformats.org/drawingml/2006/main" noGrp="1"/>
          </p:cNvSpPr>
          <p:nvPr/>
        </p:nvSpPr>
        <p:spPr>
          <a:xfrm xmlns:a="http://schemas.openxmlformats.org/drawingml/2006/main">
            <a:off x="1276350" y="3362325"/>
            <a:ext cx="10210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Choose a language</a:t>
            </a:r>
          </a:p>
        </p:txBody>
      </p:sp>
      <p:sp>
        <p:nvSpPr>
          <p:cNvPr id="8" name="">
            <a:extLst xmlns:a="http://schemas.openxmlformats.org/drawingml/2006/main">
              <a:ext uri="{FF2B5EF4-FFF2-40B4-BE49-F238E27FC236}">
                <a16:creationId xmlns:a16="http://schemas.microsoft.com/office/drawing/2014/main" id="{D92B5481-85E4-46D1-A953-D2603FAEC9B3}"/>
              </a:ext>
            </a:extLst>
          </p:cNvPr>
          <p:cNvSpPr>
            <a:spLocks xmlns:a="http://schemas.openxmlformats.org/drawingml/2006/main" noGrp="1"/>
          </p:cNvSpPr>
          <p:nvPr/>
        </p:nvSpPr>
        <p:spPr>
          <a:xfrm xmlns:a="http://schemas.openxmlformats.org/drawingml/2006/main">
            <a:off x="1276350" y="3771900"/>
            <a:ext cx="10210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Each guest selects a language offered for that service.</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They can switch languages while following the message.</a:t>
            </a:r>
          </a:p>
        </p:txBody>
      </p:sp>
      <p:sp>
        <p:nvSpPr>
          <p:cNvPr id="9" name="">
            <a:extLst xmlns:a="http://schemas.openxmlformats.org/drawingml/2006/main">
              <a:ext uri="{FF2B5EF4-FFF2-40B4-BE49-F238E27FC236}">
                <a16:creationId xmlns:a16="http://schemas.microsoft.com/office/drawing/2014/main" id="{B0239567-A228-4AAA-B80F-5F6051F5056B}"/>
              </a:ext>
            </a:extLst>
          </p:cNvPr>
          <p:cNvSpPr>
            <a:spLocks xmlns:a="http://schemas.openxmlformats.org/drawingml/2006/main" noGrp="1"/>
          </p:cNvSpPr>
          <p:nvPr/>
        </p:nvSpPr>
        <p:spPr>
          <a:xfrm xmlns:a="http://schemas.openxmlformats.org/drawingml/2006/main">
            <a:off x="647700" y="4638675"/>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03</a:t>
            </a:r>
          </a:p>
        </p:txBody>
      </p:sp>
      <p:sp>
        <p:nvSpPr>
          <p:cNvPr id="10" name="">
            <a:extLst xmlns:a="http://schemas.openxmlformats.org/drawingml/2006/main">
              <a:ext uri="{FF2B5EF4-FFF2-40B4-BE49-F238E27FC236}">
                <a16:creationId xmlns:a16="http://schemas.microsoft.com/office/drawing/2014/main" id="{FFECC695-99DC-494F-929C-0E26E5756C81}"/>
              </a:ext>
            </a:extLst>
          </p:cNvPr>
          <p:cNvSpPr>
            <a:spLocks xmlns:a="http://schemas.openxmlformats.org/drawingml/2006/main" noGrp="1"/>
          </p:cNvSpPr>
          <p:nvPr/>
        </p:nvSpPr>
        <p:spPr>
          <a:xfrm xmlns:a="http://schemas.openxmlformats.org/drawingml/2006/main">
            <a:off x="1276350" y="4676775"/>
            <a:ext cx="10210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Read or listen</a:t>
            </a:r>
          </a:p>
        </p:txBody>
      </p:sp>
      <p:sp>
        <p:nvSpPr>
          <p:cNvPr id="11" name="">
            <a:extLst xmlns:a="http://schemas.openxmlformats.org/drawingml/2006/main">
              <a:ext uri="{FF2B5EF4-FFF2-40B4-BE49-F238E27FC236}">
                <a16:creationId xmlns:a16="http://schemas.microsoft.com/office/drawing/2014/main" id="{34659B2B-A681-4AF1-AE9B-95836F9B1FB7}"/>
              </a:ext>
            </a:extLst>
          </p:cNvPr>
          <p:cNvSpPr>
            <a:spLocks xmlns:a="http://schemas.openxmlformats.org/drawingml/2006/main" noGrp="1"/>
          </p:cNvSpPr>
          <p:nvPr/>
        </p:nvSpPr>
        <p:spPr>
          <a:xfrm xmlns:a="http://schemas.openxmlformats.org/drawingml/2006/main">
            <a:off x="1276350" y="5086350"/>
            <a:ext cx="10210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Live captions appear on the phone. Where AI voice is enabled,</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guests tap Listen and use headphones to avoid room noise.</a:t>
            </a:r>
          </a:p>
        </p:txBody>
      </p:sp>
      <p:sp>
        <p:nvSpPr>
          <p:cNvPr id="12" name="">
            <a:extLst xmlns:a="http://schemas.openxmlformats.org/drawingml/2006/main">
              <a:ext uri="{FF2B5EF4-FFF2-40B4-BE49-F238E27FC236}">
                <a16:creationId xmlns:a16="http://schemas.microsoft.com/office/drawing/2014/main" id="{4217FD58-0D74-4B7E-B6C4-91EB9B305891}"/>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13" name="">
            <a:extLst xmlns:a="http://schemas.openxmlformats.org/drawingml/2006/main">
              <a:ext uri="{FF2B5EF4-FFF2-40B4-BE49-F238E27FC236}">
                <a16:creationId xmlns:a16="http://schemas.microsoft.com/office/drawing/2014/main" id="{03890C50-8350-4086-B648-5CBE583E9078}"/>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03</a:t>
            </a:r>
          </a:p>
        </p:txBody>
      </p:sp>
    </p:spTree>
    <p:extLst>
      <p:ext uri="{BB962C8B-B14F-4D97-AF65-F5344CB8AC3E}">
        <p14:creationId xmlns:p14="http://schemas.microsoft.com/office/powerpoint/2010/main" val="1292216184"/>
      </p:ext>
    </p:extLst>
  </p:cSld>
</p:sld>
</file>

<file path=ppt/slides/slide4.xml><?xml version="1.0" encoding="utf-8"?>
<p:sld xmlns:p="http://schemas.openxmlformats.org/presentationml/2006/main">
  <p:cSld>
    <p:bg>
      <p:bgPr>
        <a:solidFill xmlns:a="http://schemas.openxmlformats.org/drawingml/2006/main">
          <a:srgbClr val="F6FA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A65D1CD-337F-4546-9DC6-9CF22D62BFDD}"/>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A service your volunteers can run</a:t>
            </a:r>
          </a:p>
        </p:txBody>
      </p:sp>
      <p:sp>
        <p:nvSpPr>
          <p:cNvPr id="2" name="">
            <a:extLst xmlns:a="http://schemas.openxmlformats.org/drawingml/2006/main">
              <a:ext uri="{FF2B5EF4-FFF2-40B4-BE49-F238E27FC236}">
                <a16:creationId xmlns:a16="http://schemas.microsoft.com/office/drawing/2014/main" id="{6C89CE9A-AFC7-4C5B-83B6-0C839AB7385C}"/>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A laptop, internet connection and a clean speech feed are the starting point.</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f299b99b7a34ea0"/>
          <a:stretch xmlns:a="http://schemas.openxmlformats.org/drawingml/2006/main"/>
        </p:blipFill>
        <p:spPr>
          <a:xfrm xmlns:a="http://schemas.openxmlformats.org/drawingml/2006/main">
            <a:off x="647700" y="2089150"/>
            <a:ext cx="4933950" cy="32893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1570B6-D2FB-4523-8E2A-87A6EC8152AF}"/>
              </a:ext>
            </a:extLst>
          </p:cNvPr>
          <p:cNvSpPr>
            <a:spLocks xmlns:a="http://schemas.openxmlformats.org/drawingml/2006/main" noGrp="1"/>
          </p:cNvSpPr>
          <p:nvPr/>
        </p:nvSpPr>
        <p:spPr>
          <a:xfrm xmlns:a="http://schemas.openxmlformats.org/drawingml/2006/main">
            <a:off x="647700" y="555307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350" b="0">
                <a:solidFill>
                  <a:srgbClr val="51607A"/>
                </a:solidFill>
                <a:latin typeface="Arial"/>
                <a:ea typeface="Arial"/>
                <a:cs typeface="Arial"/>
              </a:defRPr>
            </a:pPr>
            <a:r>
              <a:rPr sz="1350" b="0">
                <a:solidFill>
                  <a:srgbClr val="51607A"/>
                </a:solidFill>
                <a:latin typeface="Arial"/>
                <a:ea typeface="Arial"/>
                <a:cs typeface="Arial"/>
              </a:rPr>
              <a:t>Illustrative audio setup</a:t>
            </a:r>
          </a:p>
        </p:txBody>
      </p:sp>
      <p:sp>
        <p:nvSpPr>
          <p:cNvPr id="5" name="">
            <a:extLst xmlns:a="http://schemas.openxmlformats.org/drawingml/2006/main">
              <a:ext uri="{FF2B5EF4-FFF2-40B4-BE49-F238E27FC236}">
                <a16:creationId xmlns:a16="http://schemas.microsoft.com/office/drawing/2014/main" id="{D96F1DED-1655-420A-8CED-0FB1BD71AF3E}"/>
              </a:ext>
            </a:extLst>
          </p:cNvPr>
          <p:cNvSpPr>
            <a:spLocks xmlns:a="http://schemas.openxmlformats.org/drawingml/2006/main" noGrp="1"/>
          </p:cNvSpPr>
          <p:nvPr/>
        </p:nvSpPr>
        <p:spPr>
          <a:xfrm xmlns:a="http://schemas.openxmlformats.org/drawingml/2006/main">
            <a:off x="6000750" y="1981200"/>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01</a:t>
            </a:r>
          </a:p>
        </p:txBody>
      </p:sp>
      <p:sp>
        <p:nvSpPr>
          <p:cNvPr id="6" name="">
            <a:extLst xmlns:a="http://schemas.openxmlformats.org/drawingml/2006/main">
              <a:ext uri="{FF2B5EF4-FFF2-40B4-BE49-F238E27FC236}">
                <a16:creationId xmlns:a16="http://schemas.microsoft.com/office/drawing/2014/main" id="{2AC7ACF5-52B1-408C-9958-386560B15F2E}"/>
              </a:ext>
            </a:extLst>
          </p:cNvPr>
          <p:cNvSpPr>
            <a:spLocks xmlns:a="http://schemas.openxmlformats.org/drawingml/2006/main" noGrp="1"/>
          </p:cNvSpPr>
          <p:nvPr/>
        </p:nvSpPr>
        <p:spPr>
          <a:xfrm xmlns:a="http://schemas.openxmlformats.org/drawingml/2006/main">
            <a:off x="6629400" y="2019300"/>
            <a:ext cx="4876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Prepare the service</a:t>
            </a:r>
          </a:p>
        </p:txBody>
      </p:sp>
      <p:sp>
        <p:nvSpPr>
          <p:cNvPr id="7" name="">
            <a:extLst xmlns:a="http://schemas.openxmlformats.org/drawingml/2006/main">
              <a:ext uri="{FF2B5EF4-FFF2-40B4-BE49-F238E27FC236}">
                <a16:creationId xmlns:a16="http://schemas.microsoft.com/office/drawing/2014/main" id="{E3684E80-724C-4A6A-892D-5BF0759E7DED}"/>
              </a:ext>
            </a:extLst>
          </p:cNvPr>
          <p:cNvSpPr>
            <a:spLocks xmlns:a="http://schemas.openxmlformats.org/drawingml/2006/main" noGrp="1"/>
          </p:cNvSpPr>
          <p:nvPr/>
        </p:nvSpPr>
        <p:spPr>
          <a:xfrm xmlns:a="http://schemas.openxmlformats.org/drawingml/2006/main">
            <a:off x="6629400" y="2428875"/>
            <a:ext cx="4876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Choose the speaker language and</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the languages your guests need.</a:t>
            </a:r>
          </a:p>
        </p:txBody>
      </p:sp>
      <p:sp>
        <p:nvSpPr>
          <p:cNvPr id="8" name="">
            <a:extLst xmlns:a="http://schemas.openxmlformats.org/drawingml/2006/main">
              <a:ext uri="{FF2B5EF4-FFF2-40B4-BE49-F238E27FC236}">
                <a16:creationId xmlns:a16="http://schemas.microsoft.com/office/drawing/2014/main" id="{E61995E6-9C95-4BCA-8082-63CF88924C5D}"/>
              </a:ext>
            </a:extLst>
          </p:cNvPr>
          <p:cNvSpPr>
            <a:spLocks xmlns:a="http://schemas.openxmlformats.org/drawingml/2006/main" noGrp="1"/>
          </p:cNvSpPr>
          <p:nvPr/>
        </p:nvSpPr>
        <p:spPr>
          <a:xfrm xmlns:a="http://schemas.openxmlformats.org/drawingml/2006/main">
            <a:off x="6000750" y="3286125"/>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02</a:t>
            </a:r>
          </a:p>
        </p:txBody>
      </p:sp>
      <p:sp>
        <p:nvSpPr>
          <p:cNvPr id="9" name="">
            <a:extLst xmlns:a="http://schemas.openxmlformats.org/drawingml/2006/main">
              <a:ext uri="{FF2B5EF4-FFF2-40B4-BE49-F238E27FC236}">
                <a16:creationId xmlns:a16="http://schemas.microsoft.com/office/drawing/2014/main" id="{3D7D168B-14CF-4A92-8DBB-36C28221DDD4}"/>
              </a:ext>
            </a:extLst>
          </p:cNvPr>
          <p:cNvSpPr>
            <a:spLocks xmlns:a="http://schemas.openxmlformats.org/drawingml/2006/main" noGrp="1"/>
          </p:cNvSpPr>
          <p:nvPr/>
        </p:nvSpPr>
        <p:spPr>
          <a:xfrm xmlns:a="http://schemas.openxmlformats.org/drawingml/2006/main">
            <a:off x="6629400" y="3324225"/>
            <a:ext cx="4876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Check the audio</a:t>
            </a:r>
          </a:p>
        </p:txBody>
      </p:sp>
      <p:sp>
        <p:nvSpPr>
          <p:cNvPr id="10" name="">
            <a:extLst xmlns:a="http://schemas.openxmlformats.org/drawingml/2006/main">
              <a:ext uri="{FF2B5EF4-FFF2-40B4-BE49-F238E27FC236}">
                <a16:creationId xmlns:a16="http://schemas.microsoft.com/office/drawing/2014/main" id="{CE7FDD97-7744-4E3A-8045-4EEBBFAEEE13}"/>
              </a:ext>
            </a:extLst>
          </p:cNvPr>
          <p:cNvSpPr>
            <a:spLocks xmlns:a="http://schemas.openxmlformats.org/drawingml/2006/main" noGrp="1"/>
          </p:cNvSpPr>
          <p:nvPr/>
        </p:nvSpPr>
        <p:spPr>
          <a:xfrm xmlns:a="http://schemas.openxmlformats.org/drawingml/2006/main">
            <a:off x="6629400" y="3733800"/>
            <a:ext cx="4876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Select the microphone or mixer input.</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Test normal speech on a second device.</a:t>
            </a:r>
          </a:p>
        </p:txBody>
      </p:sp>
      <p:sp>
        <p:nvSpPr>
          <p:cNvPr id="11" name="">
            <a:extLst xmlns:a="http://schemas.openxmlformats.org/drawingml/2006/main">
              <a:ext uri="{FF2B5EF4-FFF2-40B4-BE49-F238E27FC236}">
                <a16:creationId xmlns:a16="http://schemas.microsoft.com/office/drawing/2014/main" id="{0CB2D9C9-0B70-4991-B1DA-2C7C0B0EF3A7}"/>
              </a:ext>
            </a:extLst>
          </p:cNvPr>
          <p:cNvSpPr>
            <a:spLocks xmlns:a="http://schemas.openxmlformats.org/drawingml/2006/main" noGrp="1"/>
          </p:cNvSpPr>
          <p:nvPr/>
        </p:nvSpPr>
        <p:spPr>
          <a:xfrm xmlns:a="http://schemas.openxmlformats.org/drawingml/2006/main">
            <a:off x="6000750" y="4591050"/>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03</a:t>
            </a:r>
          </a:p>
        </p:txBody>
      </p:sp>
      <p:sp>
        <p:nvSpPr>
          <p:cNvPr id="12" name="">
            <a:extLst xmlns:a="http://schemas.openxmlformats.org/drawingml/2006/main">
              <a:ext uri="{FF2B5EF4-FFF2-40B4-BE49-F238E27FC236}">
                <a16:creationId xmlns:a16="http://schemas.microsoft.com/office/drawing/2014/main" id="{87093542-DFDA-4F34-8F2C-D3D67154839F}"/>
              </a:ext>
            </a:extLst>
          </p:cNvPr>
          <p:cNvSpPr>
            <a:spLocks xmlns:a="http://schemas.openxmlformats.org/drawingml/2006/main" noGrp="1"/>
          </p:cNvSpPr>
          <p:nvPr/>
        </p:nvSpPr>
        <p:spPr>
          <a:xfrm xmlns:a="http://schemas.openxmlformats.org/drawingml/2006/main">
            <a:off x="6629400" y="4629150"/>
            <a:ext cx="4876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Monitor the service</a:t>
            </a:r>
          </a:p>
        </p:txBody>
      </p:sp>
      <p:sp>
        <p:nvSpPr>
          <p:cNvPr id="13" name="">
            <a:extLst xmlns:a="http://schemas.openxmlformats.org/drawingml/2006/main">
              <a:ext uri="{FF2B5EF4-FFF2-40B4-BE49-F238E27FC236}">
                <a16:creationId xmlns:a16="http://schemas.microsoft.com/office/drawing/2014/main" id="{8FA97EEE-D1B8-4DA3-A7C9-A330D3A1DB8A}"/>
              </a:ext>
            </a:extLst>
          </p:cNvPr>
          <p:cNvSpPr>
            <a:spLocks xmlns:a="http://schemas.openxmlformats.org/drawingml/2006/main" noGrp="1"/>
          </p:cNvSpPr>
          <p:nvPr/>
        </p:nvSpPr>
        <p:spPr>
          <a:xfrm xmlns:a="http://schemas.openxmlformats.org/drawingml/2006/main">
            <a:off x="6629400" y="5038725"/>
            <a:ext cx="4876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Start translation, watch the captions,</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and stop when the service ends.</a:t>
            </a:r>
          </a:p>
        </p:txBody>
      </p:sp>
      <p:sp>
        <p:nvSpPr>
          <p:cNvPr id="14" name="">
            <a:extLst xmlns:a="http://schemas.openxmlformats.org/drawingml/2006/main">
              <a:ext uri="{FF2B5EF4-FFF2-40B4-BE49-F238E27FC236}">
                <a16:creationId xmlns:a16="http://schemas.microsoft.com/office/drawing/2014/main" id="{71787B15-19B2-4434-A240-E5A34D472AA3}"/>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15" name="">
            <a:extLst xmlns:a="http://schemas.openxmlformats.org/drawingml/2006/main">
              <a:ext uri="{FF2B5EF4-FFF2-40B4-BE49-F238E27FC236}">
                <a16:creationId xmlns:a16="http://schemas.microsoft.com/office/drawing/2014/main" id="{38553563-A08B-4EED-AAEB-74EE5F9B6880}"/>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04</a:t>
            </a:r>
          </a:p>
        </p:txBody>
      </p:sp>
    </p:spTree>
    <p:extLst>
      <p:ext uri="{BB962C8B-B14F-4D97-AF65-F5344CB8AC3E}">
        <p14:creationId xmlns:p14="http://schemas.microsoft.com/office/powerpoint/2010/main" val="1457232245"/>
      </p:ext>
    </p:extLst>
  </p:cSld>
</p:sld>
</file>

<file path=ppt/slides/slide5.xml><?xml version="1.0" encoding="utf-8"?>
<p:sld xmlns:p="http://schemas.openxmlformats.org/presentationml/2006/main">
  <p:cSld>
    <p:bg>
      <p:bgPr>
        <a:solidFill xmlns:a="http://schemas.openxmlformats.org/drawingml/2006/main">
          <a:srgbClr val="EAF4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0A8EEAD-7695-4899-B7A7-7E62DBE3FB06}"/>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Preparation and reuse</a:t>
            </a:r>
          </a:p>
        </p:txBody>
      </p:sp>
      <p:sp>
        <p:nvSpPr>
          <p:cNvPr id="2" name="">
            <a:extLst xmlns:a="http://schemas.openxmlformats.org/drawingml/2006/main">
              <a:ext uri="{FF2B5EF4-FFF2-40B4-BE49-F238E27FC236}">
                <a16:creationId xmlns:a16="http://schemas.microsoft.com/office/drawing/2014/main" id="{A5C6833D-A937-448D-8DC5-BBCBA9B4677C}"/>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Advanced includes glossary and transcript tools for the ministry team.</a:t>
            </a:r>
          </a:p>
        </p:txBody>
      </p:sp>
      <p:sp>
        <p:nvSpPr>
          <p:cNvPr id="3" name="">
            <a:extLst xmlns:a="http://schemas.openxmlformats.org/drawingml/2006/main">
              <a:ext uri="{FF2B5EF4-FFF2-40B4-BE49-F238E27FC236}">
                <a16:creationId xmlns:a16="http://schemas.microsoft.com/office/drawing/2014/main" id="{F501BF66-26C2-48C8-801D-AA552A4A099F}"/>
              </a:ext>
            </a:extLst>
          </p:cNvPr>
          <p:cNvSpPr>
            <a:spLocks xmlns:a="http://schemas.openxmlformats.org/drawingml/2006/main" noGrp="1"/>
          </p:cNvSpPr>
          <p:nvPr/>
        </p:nvSpPr>
        <p:spPr>
          <a:xfrm xmlns:a="http://schemas.openxmlformats.org/drawingml/2006/main">
            <a:off x="647700" y="2200275"/>
            <a:ext cx="5095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0B1A33"/>
                </a:solidFill>
                <a:latin typeface="Georgia"/>
                <a:ea typeface="Georgia"/>
                <a:cs typeface="Georgia"/>
              </a:defRPr>
            </a:pPr>
            <a:r>
              <a:rPr sz="2550" b="0">
                <a:solidFill>
                  <a:srgbClr val="0B1A33"/>
                </a:solidFill>
                <a:latin typeface="Georgia"/>
                <a:ea typeface="Georgia"/>
                <a:cs typeface="Georgia"/>
              </a:rPr>
              <a:t>A shared church glossary</a:t>
            </a:r>
          </a:p>
        </p:txBody>
      </p:sp>
      <p:sp>
        <p:nvSpPr>
          <p:cNvPr id="4" name="">
            <a:extLst xmlns:a="http://schemas.openxmlformats.org/drawingml/2006/main">
              <a:ext uri="{FF2B5EF4-FFF2-40B4-BE49-F238E27FC236}">
                <a16:creationId xmlns:a16="http://schemas.microsoft.com/office/drawing/2014/main" id="{46FCCABF-009E-4961-8343-094C803D61E6}"/>
              </a:ext>
            </a:extLst>
          </p:cNvPr>
          <p:cNvSpPr>
            <a:spLocks xmlns:a="http://schemas.openxmlformats.org/drawingml/2006/main" noGrp="1"/>
          </p:cNvSpPr>
          <p:nvPr/>
        </p:nvSpPr>
        <p:spPr>
          <a:xfrm xmlns:a="http://schemas.openxmlformats.org/drawingml/2006/main">
            <a:off x="647700" y="2809875"/>
            <a:ext cx="518160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Add names, scripture terms and preferred</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translations before the service. Import a</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.txt file and export it for another volunteer.</a:t>
            </a:r>
          </a:p>
        </p:txBody>
      </p:sp>
      <p:sp>
        <p:nvSpPr>
          <p:cNvPr id="5" name="">
            <a:extLst xmlns:a="http://schemas.openxmlformats.org/drawingml/2006/main">
              <a:ext uri="{FF2B5EF4-FFF2-40B4-BE49-F238E27FC236}">
                <a16:creationId xmlns:a16="http://schemas.microsoft.com/office/drawing/2014/main" id="{FE703B20-F0FC-4AF5-8E9D-85E38357B136}"/>
              </a:ext>
            </a:extLst>
          </p:cNvPr>
          <p:cNvSpPr>
            <a:spLocks xmlns:a="http://schemas.openxmlformats.org/drawingml/2006/main" noGrp="1"/>
          </p:cNvSpPr>
          <p:nvPr/>
        </p:nvSpPr>
        <p:spPr>
          <a:xfrm xmlns:a="http://schemas.openxmlformats.org/drawingml/2006/main">
            <a:off x="647700" y="4238625"/>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1D5FC7"/>
                </a:solidFill>
                <a:latin typeface="Arial"/>
                <a:ea typeface="Arial"/>
                <a:cs typeface="Arial"/>
              </a:defRPr>
            </a:pPr>
            <a:r>
              <a:rPr sz="1875" b="0">
                <a:solidFill>
                  <a:srgbClr val="1D5FC7"/>
                </a:solidFill>
                <a:latin typeface="Arial"/>
                <a:ea typeface="Arial"/>
                <a:cs typeface="Arial"/>
              </a:rPr>
              <a:t>One entry per line. Up to 200 terms.</a:t>
            </a:r>
          </a:p>
          <a:p xmlns:a="http://schemas.openxmlformats.org/drawingml/2006/main">
            <a:pPr>
              <a:lnSpc>
                <a:spcPct val="117000"/>
              </a:lnSpc>
              <a:buNone/>
              <a:defRPr sz="1875" b="0">
                <a:solidFill>
                  <a:srgbClr val="1D5FC7"/>
                </a:solidFill>
                <a:latin typeface="Arial"/>
                <a:ea typeface="Arial"/>
                <a:cs typeface="Arial"/>
              </a:defRPr>
            </a:pPr>
            <a:r>
              <a:rPr sz="1875" b="0">
                <a:solidFill>
                  <a:srgbClr val="1D5FC7"/>
                </a:solidFill>
                <a:latin typeface="Arial"/>
                <a:ea typeface="Arial"/>
                <a:cs typeface="Arial"/>
              </a:rPr>
              <a:t>Save imported terms before going live.</a:t>
            </a:r>
          </a:p>
        </p:txBody>
      </p:sp>
      <p:sp>
        <p:nvSpPr>
          <p:cNvPr id="6" name="">
            <a:extLst xmlns:a="http://schemas.openxmlformats.org/drawingml/2006/main">
              <a:ext uri="{FF2B5EF4-FFF2-40B4-BE49-F238E27FC236}">
                <a16:creationId xmlns:a16="http://schemas.microsoft.com/office/drawing/2014/main" id="{9BCD1CAB-18EC-429F-9AC0-CF5AD5B20C3A}"/>
              </a:ext>
            </a:extLst>
          </p:cNvPr>
          <p:cNvSpPr>
            <a:spLocks xmlns:a="http://schemas.openxmlformats.org/drawingml/2006/main" noGrp="1"/>
          </p:cNvSpPr>
          <p:nvPr/>
        </p:nvSpPr>
        <p:spPr>
          <a:xfrm xmlns:a="http://schemas.openxmlformats.org/drawingml/2006/main">
            <a:off x="6315075" y="2200275"/>
            <a:ext cx="5191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0B1A33"/>
                </a:solidFill>
                <a:latin typeface="Georgia"/>
                <a:ea typeface="Georgia"/>
                <a:cs typeface="Georgia"/>
              </a:defRPr>
            </a:pPr>
            <a:r>
              <a:rPr sz="2550" b="0">
                <a:solidFill>
                  <a:srgbClr val="0B1A33"/>
                </a:solidFill>
                <a:latin typeface="Georgia"/>
                <a:ea typeface="Georgia"/>
                <a:cs typeface="Georgia"/>
              </a:rPr>
              <a:t>Notes and subtitle drafts</a:t>
            </a:r>
          </a:p>
        </p:txBody>
      </p:sp>
      <p:sp>
        <p:nvSpPr>
          <p:cNvPr id="7" name="">
            <a:extLst xmlns:a="http://schemas.openxmlformats.org/drawingml/2006/main">
              <a:ext uri="{FF2B5EF4-FFF2-40B4-BE49-F238E27FC236}">
                <a16:creationId xmlns:a16="http://schemas.microsoft.com/office/drawing/2014/main" id="{936A7C71-3123-4AEB-B1E3-4A273871DF2F}"/>
              </a:ext>
            </a:extLst>
          </p:cNvPr>
          <p:cNvSpPr>
            <a:spLocks xmlns:a="http://schemas.openxmlformats.org/drawingml/2006/main" noGrp="1"/>
          </p:cNvSpPr>
          <p:nvPr/>
        </p:nvSpPr>
        <p:spPr>
          <a:xfrm xmlns:a="http://schemas.openxmlformats.org/drawingml/2006/main">
            <a:off x="6315075" y="2809875"/>
            <a:ext cx="51911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Search captions in each captured language.</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Export TXT or CSV for notes, or SRT and</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WebVTT for captions on recorded video.</a:t>
            </a:r>
          </a:p>
        </p:txBody>
      </p:sp>
      <p:sp>
        <p:nvSpPr>
          <p:cNvPr id="8" name="">
            <a:extLst xmlns:a="http://schemas.openxmlformats.org/drawingml/2006/main">
              <a:ext uri="{FF2B5EF4-FFF2-40B4-BE49-F238E27FC236}">
                <a16:creationId xmlns:a16="http://schemas.microsoft.com/office/drawing/2014/main" id="{7EE172C2-2EAE-4A3B-B6B2-D14E5B808088}"/>
              </a:ext>
            </a:extLst>
          </p:cNvPr>
          <p:cNvSpPr>
            <a:spLocks xmlns:a="http://schemas.openxmlformats.org/drawingml/2006/main" noGrp="1"/>
          </p:cNvSpPr>
          <p:nvPr/>
        </p:nvSpPr>
        <p:spPr>
          <a:xfrm xmlns:a="http://schemas.openxmlformats.org/drawingml/2006/main">
            <a:off x="6315075" y="4238625"/>
            <a:ext cx="51911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1D5FC7"/>
                </a:solidFill>
                <a:latin typeface="Arial"/>
                <a:ea typeface="Arial"/>
                <a:cs typeface="Arial"/>
              </a:defRPr>
            </a:pPr>
            <a:r>
              <a:rPr sz="1875" b="0">
                <a:solidFill>
                  <a:srgbClr val="1D5FC7"/>
                </a:solidFill>
                <a:latin typeface="Arial"/>
                <a:ea typeface="Arial"/>
                <a:cs typeface="Arial"/>
              </a:rPr>
              <a:t>Review wording before publication. Align</a:t>
            </a:r>
          </a:p>
          <a:p xmlns:a="http://schemas.openxmlformats.org/drawingml/2006/main">
            <a:pPr>
              <a:lnSpc>
                <a:spcPct val="117000"/>
              </a:lnSpc>
              <a:buNone/>
              <a:defRPr sz="1875" b="0">
                <a:solidFill>
                  <a:srgbClr val="1D5FC7"/>
                </a:solidFill>
                <a:latin typeface="Arial"/>
                <a:ea typeface="Arial"/>
                <a:cs typeface="Arial"/>
              </a:defRPr>
            </a:pPr>
            <a:r>
              <a:rPr sz="1875" b="0">
                <a:solidFill>
                  <a:srgbClr val="1D5FC7"/>
                </a:solidFill>
                <a:latin typeface="Arial"/>
                <a:ea typeface="Arial"/>
                <a:cs typeface="Arial"/>
              </a:rPr>
              <a:t>subtitle timing with the recording.</a:t>
            </a:r>
          </a:p>
        </p:txBody>
      </p:sp>
      <p:sp>
        <p:nvSpPr>
          <p:cNvPr id="9" name="">
            <a:extLst xmlns:a="http://schemas.openxmlformats.org/drawingml/2006/main">
              <a:ext uri="{FF2B5EF4-FFF2-40B4-BE49-F238E27FC236}">
                <a16:creationId xmlns:a16="http://schemas.microsoft.com/office/drawing/2014/main" id="{9A72BE32-3A58-419D-B620-8429BDF4982D}"/>
              </a:ext>
            </a:extLst>
          </p:cNvPr>
          <p:cNvSpPr>
            <a:spLocks xmlns:a="http://schemas.openxmlformats.org/drawingml/2006/main" noGrp="1"/>
          </p:cNvSpPr>
          <p:nvPr/>
        </p:nvSpPr>
        <p:spPr>
          <a:xfrm xmlns:a="http://schemas.openxmlformats.org/drawingml/2006/main">
            <a:off x="647700" y="564832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725" b="0">
                <a:solidFill>
                  <a:srgbClr val="51607A"/>
                </a:solidFill>
                <a:latin typeface="Arial"/>
                <a:ea typeface="Arial"/>
                <a:cs typeface="Arial"/>
              </a:defRPr>
            </a:pPr>
            <a:r>
              <a:rPr sz="1725" b="0">
                <a:solidFill>
                  <a:srgbClr val="51607A"/>
                </a:solidFill>
                <a:latin typeface="Arial"/>
                <a:ea typeface="Arial"/>
                <a:cs typeface="Arial"/>
              </a:rPr>
              <a:t>Captured transcripts support follow-up work. Keep human review in your publishing process.</a:t>
            </a:r>
          </a:p>
        </p:txBody>
      </p:sp>
      <p:sp>
        <p:nvSpPr>
          <p:cNvPr id="10" name="">
            <a:extLst xmlns:a="http://schemas.openxmlformats.org/drawingml/2006/main">
              <a:ext uri="{FF2B5EF4-FFF2-40B4-BE49-F238E27FC236}">
                <a16:creationId xmlns:a16="http://schemas.microsoft.com/office/drawing/2014/main" id="{33D8B278-D6D7-403B-859F-089C5F1FD85B}"/>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11" name="">
            <a:extLst xmlns:a="http://schemas.openxmlformats.org/drawingml/2006/main">
              <a:ext uri="{FF2B5EF4-FFF2-40B4-BE49-F238E27FC236}">
                <a16:creationId xmlns:a16="http://schemas.microsoft.com/office/drawing/2014/main" id="{B998284B-7A85-459A-9F1F-2A987DFCC780}"/>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05</a:t>
            </a:r>
          </a:p>
        </p:txBody>
      </p:sp>
    </p:spTree>
    <p:extLst>
      <p:ext uri="{BB962C8B-B14F-4D97-AF65-F5344CB8AC3E}">
        <p14:creationId xmlns:p14="http://schemas.microsoft.com/office/powerpoint/2010/main" val="1168017595"/>
      </p:ext>
    </p:extLst>
  </p:cSld>
</p:sld>
</file>

<file path=ppt/slides/slide6.xml><?xml version="1.0" encoding="utf-8"?>
<p:sld xmlns:p="http://schemas.openxmlformats.org/presentationml/2006/main">
  <p:cSld>
    <p:bg>
      <p:bgPr>
        <a:solidFill xmlns:a="http://schemas.openxmlformats.org/drawingml/2006/main">
          <a:srgbClr val="F6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7974B32-2483-418E-86B0-E51CD9585EFA}"/>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Screens and livestreams</a:t>
            </a:r>
          </a:p>
        </p:txBody>
      </p:sp>
      <p:sp>
        <p:nvSpPr>
          <p:cNvPr id="2" name="">
            <a:extLst xmlns:a="http://schemas.openxmlformats.org/drawingml/2006/main">
              <a:ext uri="{FF2B5EF4-FFF2-40B4-BE49-F238E27FC236}">
                <a16:creationId xmlns:a16="http://schemas.microsoft.com/office/drawing/2014/main" id="{EE7B2984-E446-4F15-A1F7-0A8448554C13}"/>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Translation can reach guests in the room and viewers online.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76ccc6d393243e2"/>
          <a:stretch xmlns:a="http://schemas.openxmlformats.org/drawingml/2006/main"/>
        </p:blipFill>
        <p:spPr>
          <a:xfrm xmlns:a="http://schemas.openxmlformats.org/drawingml/2006/main">
            <a:off x="647700" y="2070100"/>
            <a:ext cx="5048250" cy="33655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4CE4A5-8CD9-483B-B2A5-B9A0E5BB58BD}"/>
              </a:ext>
            </a:extLst>
          </p:cNvPr>
          <p:cNvSpPr>
            <a:spLocks xmlns:a="http://schemas.openxmlformats.org/drawingml/2006/main" noGrp="1"/>
          </p:cNvSpPr>
          <p:nvPr/>
        </p:nvSpPr>
        <p:spPr>
          <a:xfrm xmlns:a="http://schemas.openxmlformats.org/drawingml/2006/main">
            <a:off x="647700" y="5581650"/>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350" b="0">
                <a:solidFill>
                  <a:srgbClr val="51607A"/>
                </a:solidFill>
                <a:latin typeface="Arial"/>
                <a:ea typeface="Arial"/>
                <a:cs typeface="Arial"/>
              </a:defRPr>
            </a:pPr>
            <a:r>
              <a:rPr sz="1350" b="0">
                <a:solidFill>
                  <a:srgbClr val="51607A"/>
                </a:solidFill>
                <a:latin typeface="Arial"/>
                <a:ea typeface="Arial"/>
                <a:cs typeface="Arial"/>
              </a:rPr>
              <a:t>Illustrative service scene</a:t>
            </a:r>
          </a:p>
        </p:txBody>
      </p:sp>
      <p:sp>
        <p:nvSpPr>
          <p:cNvPr id="5" name="">
            <a:extLst xmlns:a="http://schemas.openxmlformats.org/drawingml/2006/main">
              <a:ext uri="{FF2B5EF4-FFF2-40B4-BE49-F238E27FC236}">
                <a16:creationId xmlns:a16="http://schemas.microsoft.com/office/drawing/2014/main" id="{5DBA6B7F-1217-43EC-91C2-F13BFEED8FC3}"/>
              </a:ext>
            </a:extLst>
          </p:cNvPr>
          <p:cNvSpPr>
            <a:spLocks xmlns:a="http://schemas.openxmlformats.org/drawingml/2006/main" noGrp="1"/>
          </p:cNvSpPr>
          <p:nvPr/>
        </p:nvSpPr>
        <p:spPr>
          <a:xfrm xmlns:a="http://schemas.openxmlformats.org/drawingml/2006/main">
            <a:off x="6124575" y="2085975"/>
            <a:ext cx="53816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325" b="1">
                <a:solidFill>
                  <a:srgbClr val="0B1A33"/>
                </a:solidFill>
                <a:latin typeface="Arial"/>
                <a:ea typeface="Arial"/>
                <a:cs typeface="Arial"/>
              </a:defRPr>
            </a:pPr>
            <a:r>
              <a:rPr sz="2325" b="1">
                <a:solidFill>
                  <a:srgbClr val="0B1A33"/>
                </a:solidFill>
                <a:latin typeface="Arial"/>
                <a:ea typeface="Arial"/>
                <a:cs typeface="Arial"/>
              </a:rPr>
              <a:t>Stage display and overlays</a:t>
            </a:r>
          </a:p>
        </p:txBody>
      </p:sp>
      <p:sp>
        <p:nvSpPr>
          <p:cNvPr id="6" name="">
            <a:extLst xmlns:a="http://schemas.openxmlformats.org/drawingml/2006/main">
              <a:ext uri="{FF2B5EF4-FFF2-40B4-BE49-F238E27FC236}">
                <a16:creationId xmlns:a16="http://schemas.microsoft.com/office/drawing/2014/main" id="{105F4857-F1A3-45B3-9C43-6462E4B9B53F}"/>
              </a:ext>
            </a:extLst>
          </p:cNvPr>
          <p:cNvSpPr>
            <a:spLocks xmlns:a="http://schemas.openxmlformats.org/drawingml/2006/main" noGrp="1"/>
          </p:cNvSpPr>
          <p:nvPr/>
        </p:nvSpPr>
        <p:spPr>
          <a:xfrm xmlns:a="http://schemas.openxmlformats.org/drawingml/2006/main">
            <a:off x="6124575" y="2619375"/>
            <a:ext cx="5381625"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Show up to four languages on a screen.</a:t>
            </a:r>
          </a:p>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Use the caption overlay with OBS or vMix.</a:t>
            </a:r>
          </a:p>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Stage display and OBS overlay start</a:t>
            </a:r>
          </a:p>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with the Standard plan.</a:t>
            </a:r>
          </a:p>
        </p:txBody>
      </p:sp>
      <p:sp>
        <p:nvSpPr>
          <p:cNvPr id="7" name="">
            <a:extLst xmlns:a="http://schemas.openxmlformats.org/drawingml/2006/main">
              <a:ext uri="{FF2B5EF4-FFF2-40B4-BE49-F238E27FC236}">
                <a16:creationId xmlns:a16="http://schemas.microsoft.com/office/drawing/2014/main" id="{D7806604-E927-4DE0-BD81-345FA81A119B}"/>
              </a:ext>
            </a:extLst>
          </p:cNvPr>
          <p:cNvSpPr>
            <a:spLocks xmlns:a="http://schemas.openxmlformats.org/drawingml/2006/main" noGrp="1"/>
          </p:cNvSpPr>
          <p:nvPr/>
        </p:nvSpPr>
        <p:spPr>
          <a:xfrm xmlns:a="http://schemas.openxmlformats.org/drawingml/2006/main">
            <a:off x="6124575" y="4267200"/>
            <a:ext cx="53816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325" b="1">
                <a:solidFill>
                  <a:srgbClr val="0B1A33"/>
                </a:solidFill>
                <a:latin typeface="Arial"/>
                <a:ea typeface="Arial"/>
                <a:cs typeface="Arial"/>
              </a:defRPr>
            </a:pPr>
            <a:r>
              <a:rPr sz="2325" b="1">
                <a:solidFill>
                  <a:srgbClr val="0B1A33"/>
                </a:solidFill>
                <a:latin typeface="Arial"/>
                <a:ea typeface="Arial"/>
                <a:cs typeface="Arial"/>
              </a:rPr>
              <a:t>Production connections</a:t>
            </a:r>
          </a:p>
        </p:txBody>
      </p:sp>
      <p:sp>
        <p:nvSpPr>
          <p:cNvPr id="8" name="">
            <a:extLst xmlns:a="http://schemas.openxmlformats.org/drawingml/2006/main">
              <a:ext uri="{FF2B5EF4-FFF2-40B4-BE49-F238E27FC236}">
                <a16:creationId xmlns:a16="http://schemas.microsoft.com/office/drawing/2014/main" id="{CC37BAE1-30A5-475C-BC72-F55C100263DD}"/>
              </a:ext>
            </a:extLst>
          </p:cNvPr>
          <p:cNvSpPr>
            <a:spLocks xmlns:a="http://schemas.openxmlformats.org/drawingml/2006/main" noGrp="1"/>
          </p:cNvSpPr>
          <p:nvPr/>
        </p:nvSpPr>
        <p:spPr>
          <a:xfrm xmlns:a="http://schemas.openxmlformats.org/drawingml/2006/main">
            <a:off x="6124575" y="4800600"/>
            <a:ext cx="538162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Advanced adds stream input and webhooks.</a:t>
            </a:r>
          </a:p>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Connect your encoder over RTMP or SRT,</a:t>
            </a:r>
          </a:p>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and test the integration before the service.</a:t>
            </a:r>
          </a:p>
        </p:txBody>
      </p:sp>
      <p:sp>
        <p:nvSpPr>
          <p:cNvPr id="9" name="">
            <a:extLst xmlns:a="http://schemas.openxmlformats.org/drawingml/2006/main">
              <a:ext uri="{FF2B5EF4-FFF2-40B4-BE49-F238E27FC236}">
                <a16:creationId xmlns:a16="http://schemas.microsoft.com/office/drawing/2014/main" id="{6D74D60E-5B52-4FD5-AA27-5AC6C1DAED67}"/>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10" name="">
            <a:extLst xmlns:a="http://schemas.openxmlformats.org/drawingml/2006/main">
              <a:ext uri="{FF2B5EF4-FFF2-40B4-BE49-F238E27FC236}">
                <a16:creationId xmlns:a16="http://schemas.microsoft.com/office/drawing/2014/main" id="{DFF89681-6A99-46C2-BCFE-AC9E2B917D13}"/>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06</a:t>
            </a:r>
          </a:p>
        </p:txBody>
      </p:sp>
    </p:spTree>
    <p:extLst>
      <p:ext uri="{BB962C8B-B14F-4D97-AF65-F5344CB8AC3E}">
        <p14:creationId xmlns:p14="http://schemas.microsoft.com/office/powerpoint/2010/main" val="1995212746"/>
      </p:ext>
    </p:extLst>
  </p:cSld>
</p:sld>
</file>

<file path=ppt/slides/slide7.xml><?xml version="1.0" encoding="utf-8"?>
<p:sld xmlns:p="http://schemas.openxmlformats.org/presentationml/2006/main">
  <p:cSld>
    <p:bg>
      <p:bgPr>
        <a:solidFill xmlns:a="http://schemas.openxmlformats.org/drawingml/2006/main">
          <a:srgbClr val="F6FA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46BFACC-D066-4871-8440-AE12BA581350}"/>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Plans for different service needs</a:t>
            </a:r>
          </a:p>
        </p:txBody>
      </p:sp>
      <p:sp>
        <p:nvSpPr>
          <p:cNvPr id="2" name="">
            <a:extLst xmlns:a="http://schemas.openxmlformats.org/drawingml/2006/main">
              <a:ext uri="{FF2B5EF4-FFF2-40B4-BE49-F238E27FC236}">
                <a16:creationId xmlns:a16="http://schemas.microsoft.com/office/drawing/2014/main" id="{21724766-CAE8-45E7-87C1-BB36751937A4}"/>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Unlimited listeners on every plan. Translation time counts for each language.</a:t>
            </a:r>
          </a:p>
        </p:txBody>
      </p:sp>
      <p:graphicFrame>
        <p:nvGraphicFramePr>
          <p:cNvPr id="9" name=""/>
          <p:cNvGraphicFramePr/>
          <p:nvPr/>
        </p:nvGraphicFramePr>
        <p:xfrm>
          <a:off xmlns:a="http://schemas.openxmlformats.org/drawingml/2006/main" x="647700" y="1924050"/>
          <a:ext xmlns:a="http://schemas.openxmlformats.org/drawingml/2006/main" cx="10858500" cy="3619500"/>
        </p:xfrm>
        <a:graphic xmlns:a="http://schemas.openxmlformats.org/drawingml/2006/main">
          <a:graphicData uri="http://schemas.openxmlformats.org/drawingml/2006/table">
            <a:tbl>
              <a:tblPr/>
              <a:tblGrid>
                <a:gridCol w="1981200"/>
                <a:gridCol w="2647950"/>
                <a:gridCol w="6229350"/>
              </a:tblGrid>
              <a:tr h="457200">
                <a:tc>
                  <a:txBody>
                    <a:bodyPr lIns="114300" tIns="85725" rIns="95250" bIns="85725">
                      <a:noAutofit/>
                    </a:bodyPr>
                    <a:lstStyle/>
                    <a:p>
                      <a:r>
                        <a:rPr sz="1725" b="1">
                          <a:solidFill>
                            <a:srgbClr val="FFFFFF"/>
                          </a:solidFill>
                          <a:latin typeface="Arial"/>
                          <a:ea typeface="Arial"/>
                          <a:cs typeface="Arial"/>
                        </a:rPr>
                        <a:t>Plan</a:t>
                      </a:r>
                    </a:p>
                  </a:txBody>
                  <a:tcPr marL="91440" marR="91440" marT="45720" marB="45720" anchor="ctr">
                    <a:solidFill>
                      <a:srgbClr val="0B1A33"/>
                    </a:solidFill>
                  </a:tcPr>
                </a:tc>
                <a:tc>
                  <a:txBody>
                    <a:bodyPr lIns="114300" tIns="85725" rIns="95250" bIns="85725">
                      <a:noAutofit/>
                    </a:bodyPr>
                    <a:lstStyle/>
                    <a:p>
                      <a:r>
                        <a:rPr sz="1725" b="1">
                          <a:solidFill>
                            <a:srgbClr val="FFFFFF"/>
                          </a:solidFill>
                          <a:latin typeface="Arial"/>
                          <a:ea typeface="Arial"/>
                          <a:cs typeface="Arial"/>
                        </a:rPr>
                        <a:t>Price and allowance</a:t>
                      </a:r>
                    </a:p>
                  </a:txBody>
                  <a:tcPr marL="91440" marR="91440" marT="45720" marB="45720" anchor="ctr">
                    <a:solidFill>
                      <a:srgbClr val="0B1A33"/>
                    </a:solidFill>
                  </a:tcPr>
                </a:tc>
                <a:tc>
                  <a:txBody>
                    <a:bodyPr lIns="114300" tIns="85725" rIns="95250" bIns="85725">
                      <a:noAutofit/>
                    </a:bodyPr>
                    <a:lstStyle/>
                    <a:p>
                      <a:r>
                        <a:rPr sz="1725" b="1">
                          <a:solidFill>
                            <a:srgbClr val="FFFFFF"/>
                          </a:solidFill>
                          <a:latin typeface="Arial"/>
                          <a:ea typeface="Arial"/>
                          <a:cs typeface="Arial"/>
                        </a:rPr>
                        <a:t>Selected capabilities</a:t>
                      </a:r>
                    </a:p>
                  </a:txBody>
                  <a:tcPr marL="91440" marR="91440" marT="45720" marB="45720" anchor="ctr">
                    <a:solidFill>
                      <a:srgbClr val="0B1A33"/>
                    </a:solidFill>
                  </a:tcPr>
                </a:tc>
              </a:tr>
              <a:tr h="790575">
                <a:tc>
                  <a:txBody>
                    <a:bodyPr lIns="114300" tIns="85725" rIns="95250" bIns="85725">
                      <a:noAutofit/>
                    </a:bodyPr>
                    <a:lstStyle/>
                    <a:p>
                      <a:r>
                        <a:rPr sz="1725" b="1">
                          <a:solidFill>
                            <a:srgbClr val="0B1A33"/>
                          </a:solidFill>
                          <a:latin typeface="Arial"/>
                          <a:ea typeface="Arial"/>
                          <a:cs typeface="Arial"/>
                        </a:rPr>
                        <a:t>Pay As You Go</a:t>
                      </a:r>
                    </a:p>
                  </a:txBody>
                  <a:tcPr marL="91440" marR="91440" marT="45720" marB="45720" anchor="ctr">
                    <a:solidFill>
                      <a:srgbClr val="FFFFFF"/>
                    </a:solidFill>
                  </a:tcPr>
                </a:tc>
                <a:tc>
                  <a:txBody>
                    <a:bodyPr lIns="114300" tIns="85725" rIns="95250" bIns="85725">
                      <a:noAutofit/>
                    </a:bodyPr>
                    <a:lstStyle/>
                    <a:p>
                      <a:r>
                        <a:rPr sz="1725" b="0">
                          <a:solidFill>
                            <a:srgbClr val="0B1A33"/>
                          </a:solidFill>
                          <a:latin typeface="Arial"/>
                          <a:ea typeface="Arial"/>
                          <a:cs typeface="Arial"/>
                        </a:rPr>
                        <a:t>$5 per hour</a:t>
                      </a:r>
                    </a:p>
                    <a:p>
                      <a:r>
                        <a:rPr sz="1725" b="0">
                          <a:solidFill>
                            <a:srgbClr val="0B1A33"/>
                          </a:solidFill>
                          <a:latin typeface="Arial"/>
                          <a:ea typeface="Arial"/>
                          <a:cs typeface="Arial"/>
                        </a:rPr>
                        <a:t>per language</a:t>
                      </a:r>
                    </a:p>
                  </a:txBody>
                  <a:tcPr marL="91440" marR="91440" marT="45720" marB="45720" anchor="ctr">
                    <a:solidFill>
                      <a:srgbClr val="FFFFFF"/>
                    </a:solidFill>
                  </a:tcPr>
                </a:tc>
                <a:tc>
                  <a:txBody>
                    <a:bodyPr lIns="114300" tIns="85725" rIns="95250" bIns="85725">
                      <a:noAutofit/>
                    </a:bodyPr>
                    <a:lstStyle/>
                    <a:p>
                      <a:r>
                        <a:rPr sz="1725" b="0">
                          <a:solidFill>
                            <a:srgbClr val="0B1A33"/>
                          </a:solidFill>
                          <a:latin typeface="Arial"/>
                          <a:ea typeface="Arial"/>
                          <a:cs typeface="Arial"/>
                        </a:rPr>
                        <a:t>50+ caption languages</a:t>
                      </a:r>
                    </a:p>
                    <a:p>
                      <a:r>
                        <a:rPr sz="1725" b="0">
                          <a:solidFill>
                            <a:srgbClr val="0B1A33"/>
                          </a:solidFill>
                          <a:latin typeface="Arial"/>
                          <a:ea typeface="Arial"/>
                          <a:cs typeface="Arial"/>
                        </a:rPr>
                        <a:t>QR code and listener link</a:t>
                      </a:r>
                    </a:p>
                  </a:txBody>
                  <a:tcPr marL="91440" marR="91440" marT="45720" marB="45720" anchor="ctr">
                    <a:solidFill>
                      <a:srgbClr val="FFFFFF"/>
                    </a:solidFill>
                  </a:tcPr>
                </a:tc>
              </a:tr>
              <a:tr h="790575">
                <a:tc>
                  <a:txBody>
                    <a:bodyPr lIns="114300" tIns="85725" rIns="95250" bIns="85725">
                      <a:noAutofit/>
                    </a:bodyPr>
                    <a:lstStyle/>
                    <a:p>
                      <a:r>
                        <a:rPr sz="1725" b="1">
                          <a:solidFill>
                            <a:srgbClr val="0B1A33"/>
                          </a:solidFill>
                          <a:latin typeface="Arial"/>
                          <a:ea typeface="Arial"/>
                          <a:cs typeface="Arial"/>
                        </a:rPr>
                        <a:t>Standard</a:t>
                      </a:r>
                    </a:p>
                  </a:txBody>
                  <a:tcPr marL="91440" marR="91440" marT="45720" marB="45720" anchor="ctr">
                    <a:solidFill>
                      <a:srgbClr val="EAF4FF"/>
                    </a:solidFill>
                  </a:tcPr>
                </a:tc>
                <a:tc>
                  <a:txBody>
                    <a:bodyPr lIns="114300" tIns="85725" rIns="95250" bIns="85725">
                      <a:noAutofit/>
                    </a:bodyPr>
                    <a:lstStyle/>
                    <a:p>
                      <a:r>
                        <a:rPr sz="1725" b="0">
                          <a:solidFill>
                            <a:srgbClr val="0B1A33"/>
                          </a:solidFill>
                          <a:latin typeface="Arial"/>
                          <a:ea typeface="Arial"/>
                          <a:cs typeface="Arial"/>
                        </a:rPr>
                        <a:t>$99 / month</a:t>
                      </a:r>
                    </a:p>
                    <a:p>
                      <a:r>
                        <a:rPr sz="1725" b="0">
                          <a:solidFill>
                            <a:srgbClr val="0B1A33"/>
                          </a:solidFill>
                          <a:latin typeface="Arial"/>
                          <a:ea typeface="Arial"/>
                          <a:cs typeface="Arial"/>
                        </a:rPr>
                        <a:t>25 translation hours</a:t>
                      </a:r>
                    </a:p>
                  </a:txBody>
                  <a:tcPr marL="91440" marR="91440" marT="45720" marB="45720" anchor="ctr">
                    <a:solidFill>
                      <a:srgbClr val="EAF4FF"/>
                    </a:solidFill>
                  </a:tcPr>
                </a:tc>
                <a:tc>
                  <a:txBody>
                    <a:bodyPr lIns="114300" tIns="85725" rIns="95250" bIns="85725">
                      <a:noAutofit/>
                    </a:bodyPr>
                    <a:lstStyle/>
                    <a:p>
                      <a:r>
                        <a:rPr sz="1725" b="0">
                          <a:solidFill>
                            <a:srgbClr val="0B1A33"/>
                          </a:solidFill>
                          <a:latin typeface="Arial"/>
                          <a:ea typeface="Arial"/>
                          <a:cs typeface="Arial"/>
                        </a:rPr>
                        <a:t>AI voice, stage display and OBS overlay</a:t>
                      </a:r>
                    </a:p>
                    <a:p>
                      <a:r>
                        <a:rPr sz="1725" b="0">
                          <a:solidFill>
                            <a:srgbClr val="0B1A33"/>
                          </a:solidFill>
                          <a:latin typeface="Arial"/>
                          <a:ea typeface="Arial"/>
                          <a:cs typeface="Arial"/>
                        </a:rPr>
                        <a:t>Additional translation hours: $4 each</a:t>
                      </a:r>
                    </a:p>
                  </a:txBody>
                  <a:tcPr marL="91440" marR="91440" marT="45720" marB="45720" anchor="ctr">
                    <a:solidFill>
                      <a:srgbClr val="EAF4FF"/>
                    </a:solidFill>
                  </a:tcPr>
                </a:tc>
              </a:tr>
              <a:tr h="790575">
                <a:tc>
                  <a:txBody>
                    <a:bodyPr lIns="114300" tIns="85725" rIns="95250" bIns="85725">
                      <a:noAutofit/>
                    </a:bodyPr>
                    <a:lstStyle/>
                    <a:p>
                      <a:r>
                        <a:rPr sz="1725" b="1">
                          <a:solidFill>
                            <a:srgbClr val="0B1A33"/>
                          </a:solidFill>
                          <a:latin typeface="Arial"/>
                          <a:ea typeface="Arial"/>
                          <a:cs typeface="Arial"/>
                        </a:rPr>
                        <a:t>Advanced</a:t>
                      </a:r>
                    </a:p>
                  </a:txBody>
                  <a:tcPr marL="91440" marR="91440" marT="45720" marB="45720" anchor="ctr">
                    <a:solidFill>
                      <a:srgbClr val="FFFFFF"/>
                    </a:solidFill>
                  </a:tcPr>
                </a:tc>
                <a:tc>
                  <a:txBody>
                    <a:bodyPr lIns="114300" tIns="85725" rIns="95250" bIns="85725">
                      <a:noAutofit/>
                    </a:bodyPr>
                    <a:lstStyle/>
                    <a:p>
                      <a:r>
                        <a:rPr sz="1725" b="0">
                          <a:solidFill>
                            <a:srgbClr val="0B1A33"/>
                          </a:solidFill>
                          <a:latin typeface="Arial"/>
                          <a:ea typeface="Arial"/>
                          <a:cs typeface="Arial"/>
                        </a:rPr>
                        <a:t>$299 / month</a:t>
                      </a:r>
                    </a:p>
                    <a:p>
                      <a:r>
                        <a:rPr sz="1725" b="0">
                          <a:solidFill>
                            <a:srgbClr val="0B1A33"/>
                          </a:solidFill>
                          <a:latin typeface="Arial"/>
                          <a:ea typeface="Arial"/>
                          <a:cs typeface="Arial"/>
                        </a:rPr>
                        <a:t>100 translation hours</a:t>
                      </a:r>
                    </a:p>
                  </a:txBody>
                  <a:tcPr marL="91440" marR="91440" marT="45720" marB="45720" anchor="ctr">
                    <a:solidFill>
                      <a:srgbClr val="FFFFFF"/>
                    </a:solidFill>
                  </a:tcPr>
                </a:tc>
                <a:tc>
                  <a:txBody>
                    <a:bodyPr lIns="114300" tIns="85725" rIns="95250" bIns="85725">
                      <a:noAutofit/>
                    </a:bodyPr>
                    <a:lstStyle/>
                    <a:p>
                      <a:r>
                        <a:rPr sz="1725" b="0">
                          <a:solidFill>
                            <a:srgbClr val="0B1A33"/>
                          </a:solidFill>
                          <a:latin typeface="Arial"/>
                          <a:ea typeface="Arial"/>
                          <a:cs typeface="Arial"/>
                        </a:rPr>
                        <a:t>Glossary, transcripts, RTMP and webhooks</a:t>
                      </a:r>
                    </a:p>
                    <a:p>
                      <a:r>
                        <a:rPr sz="1725" b="0">
                          <a:solidFill>
                            <a:srgbClr val="0B1A33"/>
                          </a:solidFill>
                          <a:latin typeface="Arial"/>
                          <a:ea typeface="Arial"/>
                          <a:cs typeface="Arial"/>
                        </a:rPr>
                        <a:t>Additional translation hours: $3 each</a:t>
                      </a:r>
                    </a:p>
                  </a:txBody>
                  <a:tcPr marL="91440" marR="91440" marT="45720" marB="45720" anchor="ctr">
                    <a:solidFill>
                      <a:srgbClr val="FFFFFF"/>
                    </a:solidFill>
                  </a:tcPr>
                </a:tc>
              </a:tr>
              <a:tr h="790575">
                <a:tc>
                  <a:txBody>
                    <a:bodyPr lIns="114300" tIns="85725" rIns="95250" bIns="85725">
                      <a:noAutofit/>
                    </a:bodyPr>
                    <a:lstStyle/>
                    <a:p>
                      <a:r>
                        <a:rPr sz="1725" b="1">
                          <a:solidFill>
                            <a:srgbClr val="0B1A33"/>
                          </a:solidFill>
                          <a:latin typeface="Arial"/>
                          <a:ea typeface="Arial"/>
                          <a:cs typeface="Arial"/>
                        </a:rPr>
                        <a:t>Premium</a:t>
                      </a:r>
                    </a:p>
                  </a:txBody>
                  <a:tcPr marL="91440" marR="91440" marT="45720" marB="45720" anchor="ctr">
                    <a:solidFill>
                      <a:srgbClr val="EAF4FF"/>
                    </a:solidFill>
                  </a:tcPr>
                </a:tc>
                <a:tc>
                  <a:txBody>
                    <a:bodyPr lIns="114300" tIns="85725" rIns="95250" bIns="85725">
                      <a:noAutofit/>
                    </a:bodyPr>
                    <a:lstStyle/>
                    <a:p>
                      <a:r>
                        <a:rPr sz="1725" b="0">
                          <a:solidFill>
                            <a:srgbClr val="0B1A33"/>
                          </a:solidFill>
                          <a:latin typeface="Arial"/>
                          <a:ea typeface="Arial"/>
                          <a:cs typeface="Arial"/>
                        </a:rPr>
                        <a:t>$499 / month</a:t>
                      </a:r>
                    </a:p>
                    <a:p>
                      <a:r>
                        <a:rPr sz="1725" b="0">
                          <a:solidFill>
                            <a:srgbClr val="0B1A33"/>
                          </a:solidFill>
                          <a:latin typeface="Arial"/>
                          <a:ea typeface="Arial"/>
                          <a:cs typeface="Arial"/>
                        </a:rPr>
                        <a:t>250 translation hours</a:t>
                      </a:r>
                    </a:p>
                  </a:txBody>
                  <a:tcPr marL="91440" marR="91440" marT="45720" marB="45720" anchor="ctr">
                    <a:solidFill>
                      <a:srgbClr val="EAF4FF"/>
                    </a:solidFill>
                  </a:tcPr>
                </a:tc>
                <a:tc>
                  <a:txBody>
                    <a:bodyPr lIns="114300" tIns="85725" rIns="95250" bIns="85725">
                      <a:noAutofit/>
                    </a:bodyPr>
                    <a:lstStyle/>
                    <a:p>
                      <a:r>
                        <a:rPr sz="1725" b="0">
                          <a:solidFill>
                            <a:srgbClr val="0B1A33"/>
                          </a:solidFill>
                          <a:latin typeface="Arial"/>
                          <a:ea typeface="Arial"/>
                          <a:cs typeface="Arial"/>
                        </a:rPr>
                        <a:t>Custom branding and simultaneous rooms</a:t>
                      </a:r>
                    </a:p>
                    <a:p>
                      <a:r>
                        <a:rPr sz="1725" b="0">
                          <a:solidFill>
                            <a:srgbClr val="0B1A33"/>
                          </a:solidFill>
                          <a:latin typeface="Arial"/>
                          <a:ea typeface="Arial"/>
                          <a:cs typeface="Arial"/>
                        </a:rPr>
                        <a:t>Additional translation hours: $2 each</a:t>
                      </a:r>
                    </a:p>
                  </a:txBody>
                  <a:tcPr marL="91440" marR="91440" marT="45720" marB="45720" anchor="ctr">
                    <a:solidFill>
                      <a:srgbClr val="EAF4FF"/>
                    </a:solidFill>
                  </a:tcPr>
                </a:tc>
              </a:tr>
            </a:tbl>
          </a:graphicData>
        </a:graphic>
      </p:graphicFrame>
      <p:sp>
        <p:nvSpPr>
          <p:cNvPr id="4" name="">
            <a:extLst xmlns:a="http://schemas.openxmlformats.org/drawingml/2006/main">
              <a:ext uri="{FF2B5EF4-FFF2-40B4-BE49-F238E27FC236}">
                <a16:creationId xmlns:a16="http://schemas.microsoft.com/office/drawing/2014/main" id="{6F397912-FC1D-41E2-B207-796326F3810A}"/>
              </a:ext>
            </a:extLst>
          </p:cNvPr>
          <p:cNvSpPr>
            <a:spLocks xmlns:a="http://schemas.openxmlformats.org/drawingml/2006/main" noGrp="1"/>
          </p:cNvSpPr>
          <p:nvPr/>
        </p:nvSpPr>
        <p:spPr>
          <a:xfrm xmlns:a="http://schemas.openxmlformats.org/drawingml/2006/main">
            <a:off x="647700" y="5800725"/>
            <a:ext cx="1085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650" b="0">
                <a:solidFill>
                  <a:srgbClr val="51607A"/>
                </a:solidFill>
                <a:latin typeface="Arial"/>
                <a:ea typeface="Arial"/>
                <a:cs typeface="Arial"/>
              </a:defRPr>
            </a:pPr>
            <a:r>
              <a:rPr sz="1650" b="0">
                <a:solidFill>
                  <a:srgbClr val="51607A"/>
                </a:solidFill>
                <a:latin typeface="Arial"/>
                <a:ea typeface="Arial"/>
                <a:cs typeface="Arial"/>
              </a:rPr>
              <a:t>USD list prices, before applicable taxes. Confirm current pricing and plan access before purchase.</a:t>
            </a:r>
          </a:p>
        </p:txBody>
      </p:sp>
      <p:sp>
        <p:nvSpPr>
          <p:cNvPr id="5" name="">
            <a:extLst xmlns:a="http://schemas.openxmlformats.org/drawingml/2006/main">
              <a:ext uri="{FF2B5EF4-FFF2-40B4-BE49-F238E27FC236}">
                <a16:creationId xmlns:a16="http://schemas.microsoft.com/office/drawing/2014/main" id="{01F0F2A9-5E68-4BAA-B768-A9F415EBFF9D}"/>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6" name="">
            <a:extLst xmlns:a="http://schemas.openxmlformats.org/drawingml/2006/main">
              <a:ext uri="{FF2B5EF4-FFF2-40B4-BE49-F238E27FC236}">
                <a16:creationId xmlns:a16="http://schemas.microsoft.com/office/drawing/2014/main" id="{62FED74E-3782-4608-B9B5-774BBF8DF755}"/>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07</a:t>
            </a:r>
          </a:p>
        </p:txBody>
      </p:sp>
    </p:spTree>
    <p:extLst>
      <p:ext uri="{BB962C8B-B14F-4D97-AF65-F5344CB8AC3E}">
        <p14:creationId xmlns:p14="http://schemas.microsoft.com/office/powerpoint/2010/main" val="929969671"/>
      </p:ext>
    </p:extLst>
  </p:cSld>
</p:sld>
</file>

<file path=ppt/slides/slide8.xml><?xml version="1.0" encoding="utf-8"?>
<p:sld xmlns:p="http://schemas.openxmlformats.org/presentationml/2006/main">
  <p:cSld>
    <p:bg>
      <p:bgPr>
        <a:solidFill xmlns:a="http://schemas.openxmlformats.org/drawingml/2006/main">
          <a:srgbClr val="EAF4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654468B-40FC-4451-A9A7-99EA0C0D79BD}"/>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A monthly budget example</a:t>
            </a:r>
          </a:p>
        </p:txBody>
      </p:sp>
      <p:sp>
        <p:nvSpPr>
          <p:cNvPr id="2" name="">
            <a:extLst xmlns:a="http://schemas.openxmlformats.org/drawingml/2006/main">
              <a:ext uri="{FF2B5EF4-FFF2-40B4-BE49-F238E27FC236}">
                <a16:creationId xmlns:a16="http://schemas.microsoft.com/office/drawing/2014/main" id="{4CCFEBCE-F781-44BC-8835-E92E2B7BA60E}"/>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Four services with a 45-minute sermon in two target languages.</a:t>
            </a:r>
          </a:p>
        </p:txBody>
      </p:sp>
      <p:sp>
        <p:nvSpPr>
          <p:cNvPr id="3" name="">
            <a:extLst xmlns:a="http://schemas.openxmlformats.org/drawingml/2006/main">
              <a:ext uri="{FF2B5EF4-FFF2-40B4-BE49-F238E27FC236}">
                <a16:creationId xmlns:a16="http://schemas.microsoft.com/office/drawing/2014/main" id="{513BD0C1-79AB-4B5A-A90C-14200F7CBF7C}"/>
              </a:ext>
            </a:extLst>
          </p:cNvPr>
          <p:cNvSpPr>
            <a:spLocks xmlns:a="http://schemas.openxmlformats.org/drawingml/2006/main" noGrp="1"/>
          </p:cNvSpPr>
          <p:nvPr/>
        </p:nvSpPr>
        <p:spPr>
          <a:xfrm xmlns:a="http://schemas.openxmlformats.org/drawingml/2006/main">
            <a:off x="647700" y="2181225"/>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150" b="0">
                <a:solidFill>
                  <a:srgbClr val="0B1A33"/>
                </a:solidFill>
                <a:latin typeface="Georgia"/>
                <a:ea typeface="Georgia"/>
                <a:cs typeface="Georgia"/>
              </a:defRPr>
            </a:pPr>
            <a:r>
              <a:rPr sz="3150" b="0">
                <a:solidFill>
                  <a:srgbClr val="0B1A33"/>
                </a:solidFill>
                <a:latin typeface="Georgia"/>
                <a:ea typeface="Georgia"/>
                <a:cs typeface="Georgia"/>
              </a:rPr>
              <a:t>4 services × 45 minutes × 2 languages</a:t>
            </a:r>
          </a:p>
        </p:txBody>
      </p:sp>
      <p:sp>
        <p:nvSpPr>
          <p:cNvPr id="4" name="">
            <a:extLst xmlns:a="http://schemas.openxmlformats.org/drawingml/2006/main">
              <a:ext uri="{FF2B5EF4-FFF2-40B4-BE49-F238E27FC236}">
                <a16:creationId xmlns:a16="http://schemas.microsoft.com/office/drawing/2014/main" id="{69E5A1CC-61E5-46E4-8B59-5CF7E270A09A}"/>
              </a:ext>
            </a:extLst>
          </p:cNvPr>
          <p:cNvSpPr>
            <a:spLocks xmlns:a="http://schemas.openxmlformats.org/drawingml/2006/main" noGrp="1"/>
          </p:cNvSpPr>
          <p:nvPr/>
        </p:nvSpPr>
        <p:spPr>
          <a:xfrm xmlns:a="http://schemas.openxmlformats.org/drawingml/2006/main">
            <a:off x="647700" y="3114675"/>
            <a:ext cx="10858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5400" b="0">
                <a:solidFill>
                  <a:srgbClr val="1D5FC7"/>
                </a:solidFill>
                <a:latin typeface="Georgia"/>
                <a:ea typeface="Georgia"/>
                <a:cs typeface="Georgia"/>
              </a:defRPr>
            </a:pPr>
            <a:r>
              <a:rPr sz="5400" b="0">
                <a:solidFill>
                  <a:srgbClr val="1D5FC7"/>
                </a:solidFill>
                <a:latin typeface="Georgia"/>
                <a:ea typeface="Georgia"/>
                <a:cs typeface="Georgia"/>
              </a:rPr>
              <a:t>6 translation hours</a:t>
            </a:r>
          </a:p>
        </p:txBody>
      </p:sp>
      <p:sp>
        <p:nvSpPr>
          <p:cNvPr id="5" name="">
            <a:extLst xmlns:a="http://schemas.openxmlformats.org/drawingml/2006/main">
              <a:ext uri="{FF2B5EF4-FFF2-40B4-BE49-F238E27FC236}">
                <a16:creationId xmlns:a16="http://schemas.microsoft.com/office/drawing/2014/main" id="{ED307D8B-3191-42C4-8ADC-78AB7F114698}"/>
              </a:ext>
            </a:extLst>
          </p:cNvPr>
          <p:cNvSpPr>
            <a:spLocks xmlns:a="http://schemas.openxmlformats.org/drawingml/2006/main" noGrp="1"/>
          </p:cNvSpPr>
          <p:nvPr/>
        </p:nvSpPr>
        <p:spPr>
          <a:xfrm xmlns:a="http://schemas.openxmlformats.org/drawingml/2006/main">
            <a:off x="647700" y="4257675"/>
            <a:ext cx="1085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400" b="1">
                <a:solidFill>
                  <a:srgbClr val="0B1A33"/>
                </a:solidFill>
                <a:latin typeface="Arial"/>
                <a:ea typeface="Arial"/>
                <a:cs typeface="Arial"/>
              </a:defRPr>
            </a:pPr>
            <a:r>
              <a:rPr sz="2400" b="1">
                <a:solidFill>
                  <a:srgbClr val="0B1A33"/>
                </a:solidFill>
                <a:latin typeface="Arial"/>
                <a:ea typeface="Arial"/>
                <a:cs typeface="Arial"/>
              </a:rPr>
              <a:t>6 hours × $5 = $30 on Pay As You Go</a:t>
            </a:r>
          </a:p>
        </p:txBody>
      </p:sp>
      <p:sp>
        <p:nvSpPr>
          <p:cNvPr id="6" name="">
            <a:extLst xmlns:a="http://schemas.openxmlformats.org/drawingml/2006/main">
              <a:ext uri="{FF2B5EF4-FFF2-40B4-BE49-F238E27FC236}">
                <a16:creationId xmlns:a16="http://schemas.microsoft.com/office/drawing/2014/main" id="{8496BF61-69F0-4154-BC0F-DFCD67D8992F}"/>
              </a:ext>
            </a:extLst>
          </p:cNvPr>
          <p:cNvSpPr>
            <a:spLocks xmlns:a="http://schemas.openxmlformats.org/drawingml/2006/main" noGrp="1"/>
          </p:cNvSpPr>
          <p:nvPr/>
        </p:nvSpPr>
        <p:spPr>
          <a:xfrm xmlns:a="http://schemas.openxmlformats.org/drawingml/2006/main">
            <a:off x="647700" y="4991100"/>
            <a:ext cx="108585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This example covers captions. Include rehearsals, announcements and other speech</a:t>
            </a:r>
          </a:p>
          <a:p xmlns:a="http://schemas.openxmlformats.org/drawingml/2006/main">
            <a:pPr>
              <a:lnSpc>
                <a:spcPct val="117000"/>
              </a:lnSpc>
              <a:buNone/>
              <a:defRPr sz="1950" b="0">
                <a:solidFill>
                  <a:srgbClr val="51607A"/>
                </a:solidFill>
                <a:latin typeface="Arial"/>
                <a:ea typeface="Arial"/>
                <a:cs typeface="Arial"/>
              </a:defRPr>
            </a:pPr>
            <a:r>
              <a:rPr sz="1950" b="0">
                <a:solidFill>
                  <a:srgbClr val="51607A"/>
                </a:solidFill>
                <a:latin typeface="Arial"/>
                <a:ea typeface="Arial"/>
                <a:cs typeface="Arial"/>
              </a:rPr>
              <a:t>in your monthly estimate. Choose a voice plan if guests also need translated audio.</a:t>
            </a:r>
          </a:p>
        </p:txBody>
      </p:sp>
      <p:sp>
        <p:nvSpPr>
          <p:cNvPr id="7" name="">
            <a:extLst xmlns:a="http://schemas.openxmlformats.org/drawingml/2006/main">
              <a:ext uri="{FF2B5EF4-FFF2-40B4-BE49-F238E27FC236}">
                <a16:creationId xmlns:a16="http://schemas.microsoft.com/office/drawing/2014/main" id="{565982D9-C60E-4BCF-98E9-62EB0D01CB46}"/>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8" name="">
            <a:extLst xmlns:a="http://schemas.openxmlformats.org/drawingml/2006/main">
              <a:ext uri="{FF2B5EF4-FFF2-40B4-BE49-F238E27FC236}">
                <a16:creationId xmlns:a16="http://schemas.microsoft.com/office/drawing/2014/main" id="{B5345849-C23C-4B3A-9750-7A2151B4A672}"/>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08</a:t>
            </a:r>
          </a:p>
        </p:txBody>
      </p:sp>
    </p:spTree>
    <p:extLst>
      <p:ext uri="{BB962C8B-B14F-4D97-AF65-F5344CB8AC3E}">
        <p14:creationId xmlns:p14="http://schemas.microsoft.com/office/powerpoint/2010/main" val="1823550297"/>
      </p:ext>
    </p:extLst>
  </p:cSld>
</p:sld>
</file>

<file path=ppt/slides/slide9.xml><?xml version="1.0" encoding="utf-8"?>
<p:sld xmlns:p="http://schemas.openxmlformats.org/presentationml/2006/main">
  <p:cSld>
    <p:bg>
      <p:bgPr>
        <a:solidFill xmlns:a="http://schemas.openxmlformats.org/drawingml/2006/main">
          <a:srgbClr val="F6FA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53D03CC-F4D2-419F-9AB1-C1D493A2DA3B}"/>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A rehearsal before the first Sunday</a:t>
            </a:r>
          </a:p>
        </p:txBody>
      </p:sp>
      <p:sp>
        <p:nvSpPr>
          <p:cNvPr id="2" name="">
            <a:extLst xmlns:a="http://schemas.openxmlformats.org/drawingml/2006/main">
              <a:ext uri="{FF2B5EF4-FFF2-40B4-BE49-F238E27FC236}">
                <a16:creationId xmlns:a16="http://schemas.microsoft.com/office/drawing/2014/main" id="{10C19157-2523-4B04-98A1-020019620F05}"/>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Use the actual audio setup and invite a fluent speaker for each target language.</a:t>
            </a:r>
          </a:p>
        </p:txBody>
      </p:sp>
      <p:sp>
        <p:nvSpPr>
          <p:cNvPr id="3" name="">
            <a:extLst xmlns:a="http://schemas.openxmlformats.org/drawingml/2006/main">
              <a:ext uri="{FF2B5EF4-FFF2-40B4-BE49-F238E27FC236}">
                <a16:creationId xmlns:a16="http://schemas.microsoft.com/office/drawing/2014/main" id="{3E4AFB69-A37D-4296-AB8C-361FA38C7EFA}"/>
              </a:ext>
            </a:extLst>
          </p:cNvPr>
          <p:cNvSpPr>
            <a:spLocks xmlns:a="http://schemas.openxmlformats.org/drawingml/2006/main" noGrp="1"/>
          </p:cNvSpPr>
          <p:nvPr/>
        </p:nvSpPr>
        <p:spPr>
          <a:xfrm xmlns:a="http://schemas.openxmlformats.org/drawingml/2006/main">
            <a:off x="647700" y="2085975"/>
            <a:ext cx="552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00" b="0">
                <a:solidFill>
                  <a:srgbClr val="9A6A0A"/>
                </a:solidFill>
                <a:latin typeface="Georgia"/>
                <a:ea typeface="Georgia"/>
                <a:cs typeface="Georgia"/>
              </a:defRPr>
            </a:pPr>
            <a:r>
              <a:rPr sz="2100" b="0">
                <a:solidFill>
                  <a:srgbClr val="9A6A0A"/>
                </a:solidFill>
                <a:latin typeface="Georgia"/>
                <a:ea typeface="Georgia"/>
                <a:cs typeface="Georgia"/>
              </a:rPr>
              <a:t>01</a:t>
            </a:r>
          </a:p>
        </p:txBody>
      </p:sp>
      <p:sp>
        <p:nvSpPr>
          <p:cNvPr id="4" name="">
            <a:extLst xmlns:a="http://schemas.openxmlformats.org/drawingml/2006/main">
              <a:ext uri="{FF2B5EF4-FFF2-40B4-BE49-F238E27FC236}">
                <a16:creationId xmlns:a16="http://schemas.microsoft.com/office/drawing/2014/main" id="{9469C3AF-D4D9-4C39-9CFA-C968D93B3B07}"/>
              </a:ext>
            </a:extLst>
          </p:cNvPr>
          <p:cNvSpPr>
            <a:spLocks xmlns:a="http://schemas.openxmlformats.org/drawingml/2006/main" noGrp="1"/>
          </p:cNvSpPr>
          <p:nvPr/>
        </p:nvSpPr>
        <p:spPr>
          <a:xfrm xmlns:a="http://schemas.openxmlformats.org/drawingml/2006/main">
            <a:off x="1257300" y="2095500"/>
            <a:ext cx="2514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1">
                <a:solidFill>
                  <a:srgbClr val="0B1A33"/>
                </a:solidFill>
                <a:latin typeface="Arial"/>
                <a:ea typeface="Arial"/>
                <a:cs typeface="Arial"/>
              </a:defRPr>
            </a:pPr>
            <a:r>
              <a:rPr sz="1875" b="1">
                <a:solidFill>
                  <a:srgbClr val="0B1A33"/>
                </a:solidFill>
                <a:latin typeface="Arial"/>
                <a:ea typeface="Arial"/>
                <a:cs typeface="Arial"/>
              </a:rPr>
              <a:t>Audio</a:t>
            </a:r>
          </a:p>
        </p:txBody>
      </p:sp>
      <p:sp>
        <p:nvSpPr>
          <p:cNvPr id="5" name="">
            <a:extLst xmlns:a="http://schemas.openxmlformats.org/drawingml/2006/main">
              <a:ext uri="{FF2B5EF4-FFF2-40B4-BE49-F238E27FC236}">
                <a16:creationId xmlns:a16="http://schemas.microsoft.com/office/drawing/2014/main" id="{FFB390EB-6B4D-4C26-95EF-A9A0D8924BE4}"/>
              </a:ext>
            </a:extLst>
          </p:cNvPr>
          <p:cNvSpPr>
            <a:spLocks xmlns:a="http://schemas.openxmlformats.org/drawingml/2006/main" noGrp="1"/>
          </p:cNvSpPr>
          <p:nvPr/>
        </p:nvSpPr>
        <p:spPr>
          <a:xfrm xmlns:a="http://schemas.openxmlformats.org/drawingml/2006/main">
            <a:off x="3962400" y="2095500"/>
            <a:ext cx="7543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Check the microphone or mixer feed at normal speaking levels.</a:t>
            </a:r>
          </a:p>
        </p:txBody>
      </p:sp>
      <p:sp>
        <p:nvSpPr>
          <p:cNvPr id="6" name="">
            <a:extLst xmlns:a="http://schemas.openxmlformats.org/drawingml/2006/main">
              <a:ext uri="{FF2B5EF4-FFF2-40B4-BE49-F238E27FC236}">
                <a16:creationId xmlns:a16="http://schemas.microsoft.com/office/drawing/2014/main" id="{D6EF9282-E5EC-4707-A3E9-FA3451B1847B}"/>
              </a:ext>
            </a:extLst>
          </p:cNvPr>
          <p:cNvSpPr>
            <a:spLocks xmlns:a="http://schemas.openxmlformats.org/drawingml/2006/main" noGrp="1"/>
          </p:cNvSpPr>
          <p:nvPr/>
        </p:nvSpPr>
        <p:spPr>
          <a:xfrm xmlns:a="http://schemas.openxmlformats.org/drawingml/2006/main">
            <a:off x="647700" y="2781300"/>
            <a:ext cx="552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00" b="0">
                <a:solidFill>
                  <a:srgbClr val="9A6A0A"/>
                </a:solidFill>
                <a:latin typeface="Georgia"/>
                <a:ea typeface="Georgia"/>
                <a:cs typeface="Georgia"/>
              </a:defRPr>
            </a:pPr>
            <a:r>
              <a:rPr sz="2100" b="0">
                <a:solidFill>
                  <a:srgbClr val="9A6A0A"/>
                </a:solidFill>
                <a:latin typeface="Georgia"/>
                <a:ea typeface="Georgia"/>
                <a:cs typeface="Georgia"/>
              </a:rPr>
              <a:t>02</a:t>
            </a:r>
          </a:p>
        </p:txBody>
      </p:sp>
      <p:sp>
        <p:nvSpPr>
          <p:cNvPr id="7" name="">
            <a:extLst xmlns:a="http://schemas.openxmlformats.org/drawingml/2006/main">
              <a:ext uri="{FF2B5EF4-FFF2-40B4-BE49-F238E27FC236}">
                <a16:creationId xmlns:a16="http://schemas.microsoft.com/office/drawing/2014/main" id="{4118EC80-1E72-4F11-B5EA-8022ED9D1347}"/>
              </a:ext>
            </a:extLst>
          </p:cNvPr>
          <p:cNvSpPr>
            <a:spLocks xmlns:a="http://schemas.openxmlformats.org/drawingml/2006/main" noGrp="1"/>
          </p:cNvSpPr>
          <p:nvPr/>
        </p:nvSpPr>
        <p:spPr>
          <a:xfrm xmlns:a="http://schemas.openxmlformats.org/drawingml/2006/main">
            <a:off x="1257300" y="2790825"/>
            <a:ext cx="2514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1">
                <a:solidFill>
                  <a:srgbClr val="0B1A33"/>
                </a:solidFill>
                <a:latin typeface="Arial"/>
                <a:ea typeface="Arial"/>
                <a:cs typeface="Arial"/>
              </a:defRPr>
            </a:pPr>
            <a:r>
              <a:rPr sz="1875" b="1">
                <a:solidFill>
                  <a:srgbClr val="0B1A33"/>
                </a:solidFill>
                <a:latin typeface="Arial"/>
                <a:ea typeface="Arial"/>
                <a:cs typeface="Arial"/>
              </a:rPr>
              <a:t>Language quality</a:t>
            </a:r>
          </a:p>
        </p:txBody>
      </p:sp>
      <p:sp>
        <p:nvSpPr>
          <p:cNvPr id="8" name="">
            <a:extLst xmlns:a="http://schemas.openxmlformats.org/drawingml/2006/main">
              <a:ext uri="{FF2B5EF4-FFF2-40B4-BE49-F238E27FC236}">
                <a16:creationId xmlns:a16="http://schemas.microsoft.com/office/drawing/2014/main" id="{7366CA6F-B61F-4A33-B2BF-F9C092F48116}"/>
              </a:ext>
            </a:extLst>
          </p:cNvPr>
          <p:cNvSpPr>
            <a:spLocks xmlns:a="http://schemas.openxmlformats.org/drawingml/2006/main" noGrp="1"/>
          </p:cNvSpPr>
          <p:nvPr/>
        </p:nvSpPr>
        <p:spPr>
          <a:xfrm xmlns:a="http://schemas.openxmlformats.org/drawingml/2006/main">
            <a:off x="3962400" y="2790825"/>
            <a:ext cx="7543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Check scripture, names and meaning with fluent speakers.</a:t>
            </a:r>
          </a:p>
        </p:txBody>
      </p:sp>
      <p:sp>
        <p:nvSpPr>
          <p:cNvPr id="9" name="">
            <a:extLst xmlns:a="http://schemas.openxmlformats.org/drawingml/2006/main">
              <a:ext uri="{FF2B5EF4-FFF2-40B4-BE49-F238E27FC236}">
                <a16:creationId xmlns:a16="http://schemas.microsoft.com/office/drawing/2014/main" id="{D22D219A-5754-40D8-90F8-1DB576A7D4A4}"/>
              </a:ext>
            </a:extLst>
          </p:cNvPr>
          <p:cNvSpPr>
            <a:spLocks xmlns:a="http://schemas.openxmlformats.org/drawingml/2006/main" noGrp="1"/>
          </p:cNvSpPr>
          <p:nvPr/>
        </p:nvSpPr>
        <p:spPr>
          <a:xfrm xmlns:a="http://schemas.openxmlformats.org/drawingml/2006/main">
            <a:off x="647700" y="3476625"/>
            <a:ext cx="552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00" b="0">
                <a:solidFill>
                  <a:srgbClr val="9A6A0A"/>
                </a:solidFill>
                <a:latin typeface="Georgia"/>
                <a:ea typeface="Georgia"/>
                <a:cs typeface="Georgia"/>
              </a:defRPr>
            </a:pPr>
            <a:r>
              <a:rPr sz="2100" b="0">
                <a:solidFill>
                  <a:srgbClr val="9A6A0A"/>
                </a:solidFill>
                <a:latin typeface="Georgia"/>
                <a:ea typeface="Georgia"/>
                <a:cs typeface="Georgia"/>
              </a:rPr>
              <a:t>03</a:t>
            </a:r>
          </a:p>
        </p:txBody>
      </p:sp>
      <p:sp>
        <p:nvSpPr>
          <p:cNvPr id="10" name="">
            <a:extLst xmlns:a="http://schemas.openxmlformats.org/drawingml/2006/main">
              <a:ext uri="{FF2B5EF4-FFF2-40B4-BE49-F238E27FC236}">
                <a16:creationId xmlns:a16="http://schemas.microsoft.com/office/drawing/2014/main" id="{2272C411-105E-414A-9AAE-835705E6E056}"/>
              </a:ext>
            </a:extLst>
          </p:cNvPr>
          <p:cNvSpPr>
            <a:spLocks xmlns:a="http://schemas.openxmlformats.org/drawingml/2006/main" noGrp="1"/>
          </p:cNvSpPr>
          <p:nvPr/>
        </p:nvSpPr>
        <p:spPr>
          <a:xfrm xmlns:a="http://schemas.openxmlformats.org/drawingml/2006/main">
            <a:off x="1257300" y="3486150"/>
            <a:ext cx="2514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1">
                <a:solidFill>
                  <a:srgbClr val="0B1A33"/>
                </a:solidFill>
                <a:latin typeface="Arial"/>
                <a:ea typeface="Arial"/>
                <a:cs typeface="Arial"/>
              </a:defRPr>
            </a:pPr>
            <a:r>
              <a:rPr sz="1875" b="1">
                <a:solidFill>
                  <a:srgbClr val="0B1A33"/>
                </a:solidFill>
                <a:latin typeface="Arial"/>
                <a:ea typeface="Arial"/>
                <a:cs typeface="Arial"/>
              </a:rPr>
              <a:t>Guest experience</a:t>
            </a:r>
          </a:p>
        </p:txBody>
      </p:sp>
      <p:sp>
        <p:nvSpPr>
          <p:cNvPr id="11" name="">
            <a:extLst xmlns:a="http://schemas.openxmlformats.org/drawingml/2006/main">
              <a:ext uri="{FF2B5EF4-FFF2-40B4-BE49-F238E27FC236}">
                <a16:creationId xmlns:a16="http://schemas.microsoft.com/office/drawing/2014/main" id="{2F665F0E-57A7-4816-979F-5D4307EF9903}"/>
              </a:ext>
            </a:extLst>
          </p:cNvPr>
          <p:cNvSpPr>
            <a:spLocks xmlns:a="http://schemas.openxmlformats.org/drawingml/2006/main" noGrp="1"/>
          </p:cNvSpPr>
          <p:nvPr/>
        </p:nvSpPr>
        <p:spPr>
          <a:xfrm xmlns:a="http://schemas.openxmlformats.org/drawingml/2006/main">
            <a:off x="3962400" y="3486150"/>
            <a:ext cx="7543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Test the service QR code, captions and any enabled voice.</a:t>
            </a:r>
          </a:p>
        </p:txBody>
      </p:sp>
      <p:sp>
        <p:nvSpPr>
          <p:cNvPr id="12" name="">
            <a:extLst xmlns:a="http://schemas.openxmlformats.org/drawingml/2006/main">
              <a:ext uri="{FF2B5EF4-FFF2-40B4-BE49-F238E27FC236}">
                <a16:creationId xmlns:a16="http://schemas.microsoft.com/office/drawing/2014/main" id="{3B8327F2-EED0-4D92-A727-25B1D825EDE0}"/>
              </a:ext>
            </a:extLst>
          </p:cNvPr>
          <p:cNvSpPr>
            <a:spLocks xmlns:a="http://schemas.openxmlformats.org/drawingml/2006/main" noGrp="1"/>
          </p:cNvSpPr>
          <p:nvPr/>
        </p:nvSpPr>
        <p:spPr>
          <a:xfrm xmlns:a="http://schemas.openxmlformats.org/drawingml/2006/main">
            <a:off x="647700" y="4171950"/>
            <a:ext cx="552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00" b="0">
                <a:solidFill>
                  <a:srgbClr val="9A6A0A"/>
                </a:solidFill>
                <a:latin typeface="Georgia"/>
                <a:ea typeface="Georgia"/>
                <a:cs typeface="Georgia"/>
              </a:defRPr>
            </a:pPr>
            <a:r>
              <a:rPr sz="2100" b="0">
                <a:solidFill>
                  <a:srgbClr val="9A6A0A"/>
                </a:solidFill>
                <a:latin typeface="Georgia"/>
                <a:ea typeface="Georgia"/>
                <a:cs typeface="Georgia"/>
              </a:rPr>
              <a:t>04</a:t>
            </a:r>
          </a:p>
        </p:txBody>
      </p:sp>
      <p:sp>
        <p:nvSpPr>
          <p:cNvPr id="13" name="">
            <a:extLst xmlns:a="http://schemas.openxmlformats.org/drawingml/2006/main">
              <a:ext uri="{FF2B5EF4-FFF2-40B4-BE49-F238E27FC236}">
                <a16:creationId xmlns:a16="http://schemas.microsoft.com/office/drawing/2014/main" id="{2E3BE442-3FE2-46E9-BAEA-EDE491A59D9E}"/>
              </a:ext>
            </a:extLst>
          </p:cNvPr>
          <p:cNvSpPr>
            <a:spLocks xmlns:a="http://schemas.openxmlformats.org/drawingml/2006/main" noGrp="1"/>
          </p:cNvSpPr>
          <p:nvPr/>
        </p:nvSpPr>
        <p:spPr>
          <a:xfrm xmlns:a="http://schemas.openxmlformats.org/drawingml/2006/main">
            <a:off x="1257300" y="4181475"/>
            <a:ext cx="2514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1">
                <a:solidFill>
                  <a:srgbClr val="0B1A33"/>
                </a:solidFill>
                <a:latin typeface="Arial"/>
                <a:ea typeface="Arial"/>
                <a:cs typeface="Arial"/>
              </a:defRPr>
            </a:pPr>
            <a:r>
              <a:rPr sz="1875" b="1">
                <a:solidFill>
                  <a:srgbClr val="0B1A33"/>
                </a:solidFill>
                <a:latin typeface="Arial"/>
                <a:ea typeface="Arial"/>
                <a:cs typeface="Arial"/>
              </a:rPr>
              <a:t>Volunteer handoff</a:t>
            </a:r>
          </a:p>
        </p:txBody>
      </p:sp>
      <p:sp>
        <p:nvSpPr>
          <p:cNvPr id="14" name="">
            <a:extLst xmlns:a="http://schemas.openxmlformats.org/drawingml/2006/main">
              <a:ext uri="{FF2B5EF4-FFF2-40B4-BE49-F238E27FC236}">
                <a16:creationId xmlns:a16="http://schemas.microsoft.com/office/drawing/2014/main" id="{78FA6B24-B4D4-47AD-9CFD-C81B7E79F8F8}"/>
              </a:ext>
            </a:extLst>
          </p:cNvPr>
          <p:cNvSpPr>
            <a:spLocks xmlns:a="http://schemas.openxmlformats.org/drawingml/2006/main" noGrp="1"/>
          </p:cNvSpPr>
          <p:nvPr/>
        </p:nvSpPr>
        <p:spPr>
          <a:xfrm xmlns:a="http://schemas.openxmlformats.org/drawingml/2006/main">
            <a:off x="3962400" y="4181475"/>
            <a:ext cx="7543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Practice starting, pausing, resuming and stopping the service.</a:t>
            </a:r>
          </a:p>
        </p:txBody>
      </p:sp>
      <p:sp>
        <p:nvSpPr>
          <p:cNvPr id="15" name="">
            <a:extLst xmlns:a="http://schemas.openxmlformats.org/drawingml/2006/main">
              <a:ext uri="{FF2B5EF4-FFF2-40B4-BE49-F238E27FC236}">
                <a16:creationId xmlns:a16="http://schemas.microsoft.com/office/drawing/2014/main" id="{82B574C3-1B9E-46CA-A05A-C5C91FD3482C}"/>
              </a:ext>
            </a:extLst>
          </p:cNvPr>
          <p:cNvSpPr>
            <a:spLocks xmlns:a="http://schemas.openxmlformats.org/drawingml/2006/main" noGrp="1"/>
          </p:cNvSpPr>
          <p:nvPr/>
        </p:nvSpPr>
        <p:spPr>
          <a:xfrm xmlns:a="http://schemas.openxmlformats.org/drawingml/2006/main">
            <a:off x="647700" y="4867275"/>
            <a:ext cx="552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00" b="0">
                <a:solidFill>
                  <a:srgbClr val="9A6A0A"/>
                </a:solidFill>
                <a:latin typeface="Georgia"/>
                <a:ea typeface="Georgia"/>
                <a:cs typeface="Georgia"/>
              </a:defRPr>
            </a:pPr>
            <a:r>
              <a:rPr sz="2100" b="0">
                <a:solidFill>
                  <a:srgbClr val="9A6A0A"/>
                </a:solidFill>
                <a:latin typeface="Georgia"/>
                <a:ea typeface="Georgia"/>
                <a:cs typeface="Georgia"/>
              </a:rPr>
              <a:t>05</a:t>
            </a:r>
          </a:p>
        </p:txBody>
      </p:sp>
      <p:sp>
        <p:nvSpPr>
          <p:cNvPr id="16" name="">
            <a:extLst xmlns:a="http://schemas.openxmlformats.org/drawingml/2006/main">
              <a:ext uri="{FF2B5EF4-FFF2-40B4-BE49-F238E27FC236}">
                <a16:creationId xmlns:a16="http://schemas.microsoft.com/office/drawing/2014/main" id="{BB2FAD95-F52E-450B-B7C7-FC2675472A7B}"/>
              </a:ext>
            </a:extLst>
          </p:cNvPr>
          <p:cNvSpPr>
            <a:spLocks xmlns:a="http://schemas.openxmlformats.org/drawingml/2006/main" noGrp="1"/>
          </p:cNvSpPr>
          <p:nvPr/>
        </p:nvSpPr>
        <p:spPr>
          <a:xfrm xmlns:a="http://schemas.openxmlformats.org/drawingml/2006/main">
            <a:off x="1257300" y="4876800"/>
            <a:ext cx="2514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1">
                <a:solidFill>
                  <a:srgbClr val="0B1A33"/>
                </a:solidFill>
                <a:latin typeface="Arial"/>
                <a:ea typeface="Arial"/>
                <a:cs typeface="Arial"/>
              </a:defRPr>
            </a:pPr>
            <a:r>
              <a:rPr sz="1875" b="1">
                <a:solidFill>
                  <a:srgbClr val="0B1A33"/>
                </a:solidFill>
                <a:latin typeface="Arial"/>
                <a:ea typeface="Arial"/>
                <a:cs typeface="Arial"/>
              </a:rPr>
              <a:t>Fallback</a:t>
            </a:r>
          </a:p>
        </p:txBody>
      </p:sp>
      <p:sp>
        <p:nvSpPr>
          <p:cNvPr id="17" name="">
            <a:extLst xmlns:a="http://schemas.openxmlformats.org/drawingml/2006/main">
              <a:ext uri="{FF2B5EF4-FFF2-40B4-BE49-F238E27FC236}">
                <a16:creationId xmlns:a16="http://schemas.microsoft.com/office/drawing/2014/main" id="{3C0A31D7-5421-454B-A972-7152A203FAD2}"/>
              </a:ext>
            </a:extLst>
          </p:cNvPr>
          <p:cNvSpPr>
            <a:spLocks xmlns:a="http://schemas.openxmlformats.org/drawingml/2006/main" noGrp="1"/>
          </p:cNvSpPr>
          <p:nvPr/>
        </p:nvSpPr>
        <p:spPr>
          <a:xfrm xmlns:a="http://schemas.openxmlformats.org/drawingml/2006/main">
            <a:off x="3962400" y="4876800"/>
            <a:ext cx="7543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Agree how the team will respond if audio or internet fails.</a:t>
            </a:r>
          </a:p>
        </p:txBody>
      </p:sp>
      <p:sp>
        <p:nvSpPr>
          <p:cNvPr id="18" name="">
            <a:extLst xmlns:a="http://schemas.openxmlformats.org/drawingml/2006/main">
              <a:ext uri="{FF2B5EF4-FFF2-40B4-BE49-F238E27FC236}">
                <a16:creationId xmlns:a16="http://schemas.microsoft.com/office/drawing/2014/main" id="{0A205EAB-8335-4E9E-AA58-8E337405473D}"/>
              </a:ext>
            </a:extLst>
          </p:cNvPr>
          <p:cNvSpPr>
            <a:spLocks xmlns:a="http://schemas.openxmlformats.org/drawingml/2006/main" noGrp="1"/>
          </p:cNvSpPr>
          <p:nvPr/>
        </p:nvSpPr>
        <p:spPr>
          <a:xfrm xmlns:a="http://schemas.openxmlformats.org/drawingml/2006/main">
            <a:off x="647700" y="5695950"/>
            <a:ext cx="10858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725" b="0">
                <a:solidFill>
                  <a:srgbClr val="1D5FC7"/>
                </a:solidFill>
                <a:latin typeface="Arial"/>
                <a:ea typeface="Arial"/>
                <a:cs typeface="Arial"/>
              </a:defRPr>
            </a:pPr>
            <a:r>
              <a:rPr sz="1725" b="0">
                <a:solidFill>
                  <a:srgbClr val="1D5FC7"/>
                </a:solidFill>
                <a:latin typeface="Arial"/>
                <a:ea typeface="Arial"/>
                <a:cs typeface="Arial"/>
              </a:rPr>
              <a:t>The trial includes 4 translation hours shared across languages.</a:t>
            </a:r>
          </a:p>
          <a:p xmlns:a="http://schemas.openxmlformats.org/drawingml/2006/main">
            <a:pPr>
              <a:lnSpc>
                <a:spcPct val="117000"/>
              </a:lnSpc>
              <a:buNone/>
              <a:defRPr sz="1725" b="0">
                <a:solidFill>
                  <a:srgbClr val="1D5FC7"/>
                </a:solidFill>
                <a:latin typeface="Arial"/>
                <a:ea typeface="Arial"/>
                <a:cs typeface="Arial"/>
              </a:defRPr>
            </a:pPr>
            <a:r>
              <a:rPr sz="1725" b="0">
                <a:solidFill>
                  <a:srgbClr val="1D5FC7"/>
                </a:solidFill>
                <a:latin typeface="Arial"/>
                <a:ea typeface="Arial"/>
                <a:cs typeface="Arial"/>
              </a:rPr>
              <a:t>A 30-minute rehearsal in two languages uses 1 translation hour.</a:t>
            </a:r>
          </a:p>
        </p:txBody>
      </p:sp>
      <p:sp>
        <p:nvSpPr>
          <p:cNvPr id="19" name="">
            <a:extLst xmlns:a="http://schemas.openxmlformats.org/drawingml/2006/main">
              <a:ext uri="{FF2B5EF4-FFF2-40B4-BE49-F238E27FC236}">
                <a16:creationId xmlns:a16="http://schemas.microsoft.com/office/drawing/2014/main" id="{4747D97E-C9A4-4F77-9CCB-F0FD4208C535}"/>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20" name="">
            <a:extLst xmlns:a="http://schemas.openxmlformats.org/drawingml/2006/main">
              <a:ext uri="{FF2B5EF4-FFF2-40B4-BE49-F238E27FC236}">
                <a16:creationId xmlns:a16="http://schemas.microsoft.com/office/drawing/2014/main" id="{FC92449D-8981-41E1-BA44-38D873E7AAF5}"/>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09</a:t>
            </a:r>
          </a:p>
        </p:txBody>
      </p:sp>
    </p:spTree>
    <p:extLst>
      <p:ext uri="{BB962C8B-B14F-4D97-AF65-F5344CB8AC3E}">
        <p14:creationId xmlns:p14="http://schemas.microsoft.com/office/powerpoint/2010/main" val="655091449"/>
      </p:ext>
    </p:extLst>
  </p:cSld>
</p:sld>
</file>

<file path=ppt/slides/slide10.xml><?xml version="1.0" encoding="utf-8"?>
<p:sld xmlns:p="http://schemas.openxmlformats.org/presentationml/2006/main">
  <p:cSld>
    <p:bg>
      <p:bgPr>
        <a:solidFill xmlns:a="http://schemas.openxmlformats.org/drawingml/2006/main">
          <a:srgbClr val="EAF4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8EEEFAC-796B-4BA2-826C-AFB463A98438}"/>
              </a:ext>
            </a:extLst>
          </p:cNvPr>
          <p:cNvSpPr>
            <a:spLocks xmlns:a="http://schemas.openxmlformats.org/drawingml/2006/main" noGrp="1"/>
          </p:cNvSpPr>
          <p:nvPr/>
        </p:nvSpPr>
        <p:spPr>
          <a:xfrm xmlns:a="http://schemas.openxmlformats.org/drawingml/2006/main">
            <a:off x="609600" y="523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3825" b="0">
                <a:solidFill>
                  <a:srgbClr val="0B1A33"/>
                </a:solidFill>
                <a:latin typeface="Georgia"/>
                <a:ea typeface="Georgia"/>
                <a:cs typeface="Georgia"/>
              </a:defRPr>
            </a:pPr>
            <a:r>
              <a:rPr sz="3825" b="0">
                <a:solidFill>
                  <a:srgbClr val="0B1A33"/>
                </a:solidFill>
                <a:latin typeface="Georgia"/>
                <a:ea typeface="Georgia"/>
                <a:cs typeface="Georgia"/>
              </a:rPr>
              <a:t>The next step for your church</a:t>
            </a:r>
          </a:p>
        </p:txBody>
      </p:sp>
      <p:sp>
        <p:nvSpPr>
          <p:cNvPr id="2" name="">
            <a:extLst xmlns:a="http://schemas.openxmlformats.org/drawingml/2006/main">
              <a:ext uri="{FF2B5EF4-FFF2-40B4-BE49-F238E27FC236}">
                <a16:creationId xmlns:a16="http://schemas.microsoft.com/office/drawing/2014/main" id="{4747889F-15DB-477F-8E48-50E0ED0B8C4A}"/>
              </a:ext>
            </a:extLst>
          </p:cNvPr>
          <p:cNvSpPr>
            <a:spLocks xmlns:a="http://schemas.openxmlformats.org/drawingml/2006/main" noGrp="1"/>
          </p:cNvSpPr>
          <p:nvPr/>
        </p:nvSpPr>
        <p:spPr>
          <a:xfrm xmlns:a="http://schemas.openxmlformats.org/drawingml/2006/main">
            <a:off x="628650" y="12573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75" b="0">
                <a:solidFill>
                  <a:srgbClr val="51607A"/>
                </a:solidFill>
                <a:latin typeface="Arial"/>
                <a:ea typeface="Arial"/>
                <a:cs typeface="Arial"/>
              </a:defRPr>
            </a:pPr>
            <a:r>
              <a:rPr sz="1875" b="0">
                <a:solidFill>
                  <a:srgbClr val="51607A"/>
                </a:solidFill>
                <a:latin typeface="Arial"/>
                <a:ea typeface="Arial"/>
                <a:cs typeface="Arial"/>
              </a:rPr>
              <a:t>One rehearsal can answer the questions that matter before a wider rollout.</a:t>
            </a:r>
          </a:p>
        </p:txBody>
      </p:sp>
      <p:sp>
        <p:nvSpPr>
          <p:cNvPr id="3" name="">
            <a:extLst xmlns:a="http://schemas.openxmlformats.org/drawingml/2006/main">
              <a:ext uri="{FF2B5EF4-FFF2-40B4-BE49-F238E27FC236}">
                <a16:creationId xmlns:a16="http://schemas.microsoft.com/office/drawing/2014/main" id="{4DA62225-9DFA-4BCF-BC4C-3685473D7850}"/>
              </a:ext>
            </a:extLst>
          </p:cNvPr>
          <p:cNvSpPr>
            <a:spLocks xmlns:a="http://schemas.openxmlformats.org/drawingml/2006/main" noGrp="1"/>
          </p:cNvSpPr>
          <p:nvPr/>
        </p:nvSpPr>
        <p:spPr>
          <a:xfrm xmlns:a="http://schemas.openxmlformats.org/drawingml/2006/main">
            <a:off x="647700" y="2000250"/>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01</a:t>
            </a:r>
          </a:p>
        </p:txBody>
      </p:sp>
      <p:sp>
        <p:nvSpPr>
          <p:cNvPr id="4" name="">
            <a:extLst xmlns:a="http://schemas.openxmlformats.org/drawingml/2006/main">
              <a:ext uri="{FF2B5EF4-FFF2-40B4-BE49-F238E27FC236}">
                <a16:creationId xmlns:a16="http://schemas.microsoft.com/office/drawing/2014/main" id="{EAB638D0-C1B1-4862-8ABA-0C86E0565427}"/>
              </a:ext>
            </a:extLst>
          </p:cNvPr>
          <p:cNvSpPr>
            <a:spLocks xmlns:a="http://schemas.openxmlformats.org/drawingml/2006/main" noGrp="1"/>
          </p:cNvSpPr>
          <p:nvPr/>
        </p:nvSpPr>
        <p:spPr>
          <a:xfrm xmlns:a="http://schemas.openxmlformats.org/drawingml/2006/main">
            <a:off x="1276350" y="2038350"/>
            <a:ext cx="10210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Try the listener experience</a:t>
            </a:r>
          </a:p>
        </p:txBody>
      </p:sp>
      <p:sp>
        <p:nvSpPr>
          <p:cNvPr id="5" name="">
            <a:extLst xmlns:a="http://schemas.openxmlformats.org/drawingml/2006/main">
              <a:ext uri="{FF2B5EF4-FFF2-40B4-BE49-F238E27FC236}">
                <a16:creationId xmlns:a16="http://schemas.microsoft.com/office/drawing/2014/main" id="{3C41B025-31CB-4031-8DA0-BB0908D7E056}"/>
              </a:ext>
            </a:extLst>
          </p:cNvPr>
          <p:cNvSpPr>
            <a:spLocks xmlns:a="http://schemas.openxmlformats.org/drawingml/2006/main" noGrp="1"/>
          </p:cNvSpPr>
          <p:nvPr/>
        </p:nvSpPr>
        <p:spPr>
          <a:xfrm xmlns:a="http://schemas.openxmlformats.org/drawingml/2006/main">
            <a:off x="1276350" y="2447925"/>
            <a:ext cx="10210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On the SermonLingo website, choose Try it on your phone.</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The scripted demo shows how a guest reads and listens.</a:t>
            </a:r>
          </a:p>
        </p:txBody>
      </p:sp>
      <p:sp>
        <p:nvSpPr>
          <p:cNvPr id="6" name="">
            <a:extLst xmlns:a="http://schemas.openxmlformats.org/drawingml/2006/main">
              <a:ext uri="{FF2B5EF4-FFF2-40B4-BE49-F238E27FC236}">
                <a16:creationId xmlns:a16="http://schemas.microsoft.com/office/drawing/2014/main" id="{2167529B-869E-457C-B5F0-1DD65BB4208C}"/>
              </a:ext>
            </a:extLst>
          </p:cNvPr>
          <p:cNvSpPr>
            <a:spLocks xmlns:a="http://schemas.openxmlformats.org/drawingml/2006/main" noGrp="1"/>
          </p:cNvSpPr>
          <p:nvPr/>
        </p:nvSpPr>
        <p:spPr>
          <a:xfrm xmlns:a="http://schemas.openxmlformats.org/drawingml/2006/main">
            <a:off x="647700" y="3305175"/>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02</a:t>
            </a:r>
          </a:p>
        </p:txBody>
      </p:sp>
      <p:sp>
        <p:nvSpPr>
          <p:cNvPr id="7" name="">
            <a:extLst xmlns:a="http://schemas.openxmlformats.org/drawingml/2006/main">
              <a:ext uri="{FF2B5EF4-FFF2-40B4-BE49-F238E27FC236}">
                <a16:creationId xmlns:a16="http://schemas.microsoft.com/office/drawing/2014/main" id="{54F69AEF-1469-42B6-B903-25F45DD67362}"/>
              </a:ext>
            </a:extLst>
          </p:cNvPr>
          <p:cNvSpPr>
            <a:spLocks xmlns:a="http://schemas.openxmlformats.org/drawingml/2006/main" noGrp="1"/>
          </p:cNvSpPr>
          <p:nvPr/>
        </p:nvSpPr>
        <p:spPr>
          <a:xfrm xmlns:a="http://schemas.openxmlformats.org/drawingml/2006/main">
            <a:off x="1276350" y="3343275"/>
            <a:ext cx="10210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Prepare a rehearsal</a:t>
            </a:r>
          </a:p>
        </p:txBody>
      </p:sp>
      <p:sp>
        <p:nvSpPr>
          <p:cNvPr id="8" name="">
            <a:extLst xmlns:a="http://schemas.openxmlformats.org/drawingml/2006/main">
              <a:ext uri="{FF2B5EF4-FFF2-40B4-BE49-F238E27FC236}">
                <a16:creationId xmlns:a16="http://schemas.microsoft.com/office/drawing/2014/main" id="{A7E8AFAE-6A98-45EB-82E7-34889501291C}"/>
              </a:ext>
            </a:extLst>
          </p:cNvPr>
          <p:cNvSpPr>
            <a:spLocks xmlns:a="http://schemas.openxmlformats.org/drawingml/2006/main" noGrp="1"/>
          </p:cNvSpPr>
          <p:nvPr/>
        </p:nvSpPr>
        <p:spPr>
          <a:xfrm xmlns:a="http://schemas.openxmlformats.org/drawingml/2006/main">
            <a:off x="1276350" y="3752850"/>
            <a:ext cx="10210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Choose Start free. Create one service, select the target languages</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and name a volunteer to run the audio check.</a:t>
            </a:r>
          </a:p>
        </p:txBody>
      </p:sp>
      <p:sp>
        <p:nvSpPr>
          <p:cNvPr id="9" name="">
            <a:extLst xmlns:a="http://schemas.openxmlformats.org/drawingml/2006/main">
              <a:ext uri="{FF2B5EF4-FFF2-40B4-BE49-F238E27FC236}">
                <a16:creationId xmlns:a16="http://schemas.microsoft.com/office/drawing/2014/main" id="{16FD9A99-E834-43E1-A07D-9F042F49F54D}"/>
              </a:ext>
            </a:extLst>
          </p:cNvPr>
          <p:cNvSpPr>
            <a:spLocks xmlns:a="http://schemas.openxmlformats.org/drawingml/2006/main" noGrp="1"/>
          </p:cNvSpPr>
          <p:nvPr/>
        </p:nvSpPr>
        <p:spPr>
          <a:xfrm xmlns:a="http://schemas.openxmlformats.org/drawingml/2006/main">
            <a:off x="647700" y="4610100"/>
            <a:ext cx="523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550" b="0">
                <a:solidFill>
                  <a:srgbClr val="9A6A0A"/>
                </a:solidFill>
                <a:latin typeface="Georgia"/>
                <a:ea typeface="Georgia"/>
                <a:cs typeface="Georgia"/>
              </a:defRPr>
            </a:pPr>
            <a:r>
              <a:rPr sz="2550" b="0">
                <a:solidFill>
                  <a:srgbClr val="9A6A0A"/>
                </a:solidFill>
                <a:latin typeface="Georgia"/>
                <a:ea typeface="Georgia"/>
                <a:cs typeface="Georgia"/>
              </a:rPr>
              <a:t>03</a:t>
            </a:r>
          </a:p>
        </p:txBody>
      </p:sp>
      <p:sp>
        <p:nvSpPr>
          <p:cNvPr id="10" name="">
            <a:extLst xmlns:a="http://schemas.openxmlformats.org/drawingml/2006/main">
              <a:ext uri="{FF2B5EF4-FFF2-40B4-BE49-F238E27FC236}">
                <a16:creationId xmlns:a16="http://schemas.microsoft.com/office/drawing/2014/main" id="{3FBB67AE-63FC-4473-A8E9-8C27FADF296A}"/>
              </a:ext>
            </a:extLst>
          </p:cNvPr>
          <p:cNvSpPr>
            <a:spLocks xmlns:a="http://schemas.openxmlformats.org/drawingml/2006/main" noGrp="1"/>
          </p:cNvSpPr>
          <p:nvPr/>
        </p:nvSpPr>
        <p:spPr>
          <a:xfrm xmlns:a="http://schemas.openxmlformats.org/drawingml/2006/main">
            <a:off x="1276350" y="4648200"/>
            <a:ext cx="10210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2175" b="1">
                <a:solidFill>
                  <a:srgbClr val="0B1A33"/>
                </a:solidFill>
                <a:latin typeface="Arial"/>
                <a:ea typeface="Arial"/>
                <a:cs typeface="Arial"/>
              </a:defRPr>
            </a:pPr>
            <a:r>
              <a:rPr sz="2175" b="1">
                <a:solidFill>
                  <a:srgbClr val="0B1A33"/>
                </a:solidFill>
                <a:latin typeface="Arial"/>
                <a:ea typeface="Arial"/>
                <a:cs typeface="Arial"/>
              </a:rPr>
              <a:t>Review and decide</a:t>
            </a:r>
          </a:p>
        </p:txBody>
      </p:sp>
      <p:sp>
        <p:nvSpPr>
          <p:cNvPr id="11" name="">
            <a:extLst xmlns:a="http://schemas.openxmlformats.org/drawingml/2006/main">
              <a:ext uri="{FF2B5EF4-FFF2-40B4-BE49-F238E27FC236}">
                <a16:creationId xmlns:a16="http://schemas.microsoft.com/office/drawing/2014/main" id="{EE21A75C-CF9C-4107-B52E-052160B8CB61}"/>
              </a:ext>
            </a:extLst>
          </p:cNvPr>
          <p:cNvSpPr>
            <a:spLocks xmlns:a="http://schemas.openxmlformats.org/drawingml/2006/main" noGrp="1"/>
          </p:cNvSpPr>
          <p:nvPr/>
        </p:nvSpPr>
        <p:spPr>
          <a:xfrm xmlns:a="http://schemas.openxmlformats.org/drawingml/2006/main">
            <a:off x="1276350" y="5057775"/>
            <a:ext cx="10210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Check language quality with fluent speakers and review the budget.</a:t>
            </a:r>
          </a:p>
          <a:p xmlns:a="http://schemas.openxmlformats.org/drawingml/2006/main">
            <a:pPr>
              <a:lnSpc>
                <a:spcPct val="117000"/>
              </a:lnSpc>
              <a:buNone/>
              <a:defRPr sz="1800" b="0">
                <a:solidFill>
                  <a:srgbClr val="51607A"/>
                </a:solidFill>
                <a:latin typeface="Arial"/>
                <a:ea typeface="Arial"/>
                <a:cs typeface="Arial"/>
              </a:defRPr>
            </a:pPr>
            <a:r>
              <a:rPr sz="1800" b="0">
                <a:solidFill>
                  <a:srgbClr val="51607A"/>
                </a:solidFill>
                <a:latin typeface="Arial"/>
                <a:ea typeface="Arial"/>
                <a:cs typeface="Arial"/>
              </a:rPr>
              <a:t>Use Book a demo if your team needs help with the setup.</a:t>
            </a:r>
          </a:p>
        </p:txBody>
      </p:sp>
      <p:sp>
        <p:nvSpPr>
          <p:cNvPr id="12" name="">
            <a:extLst xmlns:a="http://schemas.openxmlformats.org/drawingml/2006/main">
              <a:ext uri="{FF2B5EF4-FFF2-40B4-BE49-F238E27FC236}">
                <a16:creationId xmlns:a16="http://schemas.microsoft.com/office/drawing/2014/main" id="{0B4DF4F1-2D75-4377-B183-9849018430E0}"/>
              </a:ext>
            </a:extLst>
          </p:cNvPr>
          <p:cNvSpPr>
            <a:spLocks xmlns:a="http://schemas.openxmlformats.org/drawingml/2006/main" noGrp="1"/>
          </p:cNvSpPr>
          <p:nvPr/>
        </p:nvSpPr>
        <p:spPr>
          <a:xfrm xmlns:a="http://schemas.openxmlformats.org/drawingml/2006/main">
            <a:off x="628650" y="6353175"/>
            <a:ext cx="381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200" b="1">
                <a:solidFill>
                  <a:srgbClr val="51607A"/>
                </a:solidFill>
                <a:latin typeface="Arial"/>
                <a:ea typeface="Arial"/>
                <a:cs typeface="Arial"/>
              </a:defRPr>
            </a:pPr>
            <a:r>
              <a:rPr sz="1200" b="1">
                <a:solidFill>
                  <a:srgbClr val="51607A"/>
                </a:solidFill>
                <a:latin typeface="Arial"/>
                <a:ea typeface="Arial"/>
                <a:cs typeface="Arial"/>
              </a:rPr>
              <a:t>SermonLingo</a:t>
            </a:r>
          </a:p>
        </p:txBody>
      </p:sp>
      <p:sp>
        <p:nvSpPr>
          <p:cNvPr id="13" name="">
            <a:extLst xmlns:a="http://schemas.openxmlformats.org/drawingml/2006/main">
              <a:ext uri="{FF2B5EF4-FFF2-40B4-BE49-F238E27FC236}">
                <a16:creationId xmlns:a16="http://schemas.microsoft.com/office/drawing/2014/main" id="{D3F6C74D-3AB9-4692-B1EE-C15BC1434871}"/>
              </a:ext>
            </a:extLst>
          </p:cNvPr>
          <p:cNvSpPr>
            <a:spLocks xmlns:a="http://schemas.openxmlformats.org/drawingml/2006/main" noGrp="1"/>
          </p:cNvSpPr>
          <p:nvPr/>
        </p:nvSpPr>
        <p:spPr>
          <a:xfrm xmlns:a="http://schemas.openxmlformats.org/drawingml/2006/main">
            <a:off x="11125200" y="62960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nSpc>
                <a:spcPct val="117000"/>
              </a:lnSpc>
              <a:buNone/>
              <a:defRPr sz="1575" b="0">
                <a:solidFill>
                  <a:srgbClr val="9A6A0A"/>
                </a:solidFill>
                <a:latin typeface="Georgia"/>
                <a:ea typeface="Georgia"/>
                <a:cs typeface="Georgia"/>
              </a:defRPr>
            </a:pPr>
            <a:r>
              <a:rPr sz="1575" b="0">
                <a:solidFill>
                  <a:srgbClr val="9A6A0A"/>
                </a:solidFill>
                <a:latin typeface="Georgia"/>
                <a:ea typeface="Georgia"/>
                <a:cs typeface="Georgia"/>
              </a:rPr>
              <a:t>10</a:t>
            </a:r>
          </a:p>
        </p:txBody>
      </p:sp>
    </p:spTree>
    <p:extLst>
      <p:ext uri="{BB962C8B-B14F-4D97-AF65-F5344CB8AC3E}">
        <p14:creationId xmlns:p14="http://schemas.microsoft.com/office/powerpoint/2010/main" val="197878719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2026-09-28T16:34:38.0790000Z</dcterms:created>
  <dcterms:modified xsi:type="dcterms:W3CDTF">2026-09-28T16:34:38.0790000Z</dcterms:modified>
</coreProperties>
</file>